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  <p:sldId id="267" r:id="rId10"/>
    <p:sldId id="262" r:id="rId11"/>
    <p:sldId id="263" r:id="rId12"/>
    <p:sldId id="260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16" d="100"/>
          <a:sy n="116" d="100"/>
        </p:scale>
        <p:origin x="-2192" y="-984"/>
      </p:cViewPr>
      <p:guideLst>
        <p:guide orient="horz" pos="211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_externa_portada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lantilla_externa_2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2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14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microsoft.com/office/2007/relationships/hdphoto" Target="../media/hdphoto1.wdp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 flipH="1">
            <a:off x="600181" y="2032000"/>
            <a:ext cx="7985104" cy="1769944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9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NUEVA</a:t>
            </a:r>
            <a:br>
              <a:rPr lang="es-ES" sz="960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9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Factura </a:t>
            </a:r>
            <a:r>
              <a:rPr lang="es-ES" sz="3600" b="1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ES" sz="3600" b="1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s-ES" sz="3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0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572339" y="1035740"/>
            <a:ext cx="23742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rgbClr val="008680"/>
                </a:solidFill>
                <a:latin typeface="Soberana Sans" pitchFamily="50" charset="0"/>
                <a:ea typeface="Gulim" pitchFamily="34" charset="-127"/>
              </a:defRPr>
            </a:lvl1pPr>
          </a:lstStyle>
          <a:p>
            <a:r>
              <a:rPr lang="es-MX" sz="2300" dirty="0">
                <a:latin typeface="+mj-lt"/>
                <a:cs typeface="Calibri"/>
              </a:rPr>
              <a:t>Uso CFDI</a:t>
            </a:r>
          </a:p>
        </p:txBody>
      </p:sp>
      <p:sp>
        <p:nvSpPr>
          <p:cNvPr id="3" name="25 CuadroTexto"/>
          <p:cNvSpPr txBox="1"/>
          <p:nvPr/>
        </p:nvSpPr>
        <p:spPr>
          <a:xfrm>
            <a:off x="5408126" y="1675154"/>
            <a:ext cx="35251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 algn="just">
              <a:buClr>
                <a:srgbClr val="660066"/>
              </a:buClr>
              <a:buFont typeface="Arial"/>
              <a:buChar char="•"/>
            </a:pPr>
            <a:r>
              <a:rPr lang="es-MX" sz="2200" dirty="0">
                <a:solidFill>
                  <a:srgbClr val="595959"/>
                </a:solidFill>
              </a:rPr>
              <a:t>Uso que dará a esta factura el receptor del CFDI, conforme a la clave del catálogo de uso de comprobante.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11" y="1675154"/>
            <a:ext cx="4260203" cy="4744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13" y="4634778"/>
            <a:ext cx="5419355" cy="1785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784811" y="3229831"/>
            <a:ext cx="1953330" cy="19224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40 Rectángulo"/>
          <p:cNvSpPr/>
          <p:nvPr/>
        </p:nvSpPr>
        <p:spPr>
          <a:xfrm>
            <a:off x="5408126" y="-5262"/>
            <a:ext cx="284653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300" b="1" dirty="0" smtClean="0">
                <a:solidFill>
                  <a:schemeClr val="bg1"/>
                </a:solidFill>
                <a:cs typeface="ＭＳ Ｐゴシック" charset="0"/>
              </a:rPr>
              <a:t>Reglas de validación</a:t>
            </a:r>
            <a:endParaRPr lang="es-MX" sz="2300" b="1" dirty="0">
              <a:solidFill>
                <a:schemeClr val="bg1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66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44227" y="1220584"/>
            <a:ext cx="32479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just">
              <a:buClr>
                <a:srgbClr val="660066"/>
              </a:buClr>
              <a:buFont typeface="Arial"/>
              <a:buChar char="•"/>
            </a:pPr>
            <a:r>
              <a:rPr lang="es-MX" sz="2000" dirty="0">
                <a:solidFill>
                  <a:srgbClr val="595959"/>
                </a:solidFill>
              </a:rPr>
              <a:t>Cuando los montos de la factura son elevados se debe solicitar la confirmación al PAC, quien asignará un folio de autorización.</a:t>
            </a:r>
          </a:p>
          <a:p>
            <a:pPr marL="342900" lvl="2" indent="-342900" algn="just">
              <a:buClr>
                <a:srgbClr val="660066"/>
              </a:buClr>
              <a:buFont typeface="Arial"/>
              <a:buChar char="•"/>
            </a:pPr>
            <a:endParaRPr lang="es-MX" sz="2000" dirty="0">
              <a:solidFill>
                <a:srgbClr val="595959"/>
              </a:solidFill>
            </a:endParaRPr>
          </a:p>
          <a:p>
            <a:pPr marL="342900" lvl="2" indent="-342900" algn="just">
              <a:buClr>
                <a:srgbClr val="660066"/>
              </a:buClr>
              <a:buFont typeface="Arial"/>
              <a:buChar char="•"/>
            </a:pPr>
            <a:r>
              <a:rPr lang="es-MX" sz="2000" dirty="0">
                <a:solidFill>
                  <a:srgbClr val="595959"/>
                </a:solidFill>
              </a:rPr>
              <a:t>Lo mismo cuando los tipos de cambio son demasiado bajos o altos en relación al valor del mercado cambiario.</a:t>
            </a:r>
          </a:p>
          <a:p>
            <a:pPr marL="342900" lvl="2" indent="-342900" algn="just">
              <a:buClr>
                <a:srgbClr val="660066"/>
              </a:buClr>
              <a:buFont typeface="Arial"/>
              <a:buChar char="•"/>
            </a:pPr>
            <a:endParaRPr lang="es-MX" sz="2000" dirty="0">
              <a:solidFill>
                <a:srgbClr val="595959"/>
              </a:solidFill>
            </a:endParaRPr>
          </a:p>
          <a:p>
            <a:pPr marL="342900" lvl="2" indent="-342900" algn="just">
              <a:buClr>
                <a:srgbClr val="660066"/>
              </a:buClr>
              <a:buFont typeface="Arial"/>
              <a:buChar char="•"/>
            </a:pPr>
            <a:r>
              <a:rPr lang="es-MX" sz="2000" dirty="0">
                <a:solidFill>
                  <a:srgbClr val="595959"/>
                </a:solidFill>
              </a:rPr>
              <a:t>Los montos podrán ser parametrizados por el propio emisor.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38" y="788036"/>
            <a:ext cx="5135434" cy="606996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84638" y="4395417"/>
            <a:ext cx="1490527" cy="14348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0 Rectángulo"/>
          <p:cNvSpPr/>
          <p:nvPr/>
        </p:nvSpPr>
        <p:spPr>
          <a:xfrm>
            <a:off x="3886054" y="0"/>
            <a:ext cx="4436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>
                <a:solidFill>
                  <a:schemeClr val="bg1"/>
                </a:solidFill>
                <a:cs typeface="ＭＳ Ｐゴシック" charset="0"/>
              </a:rPr>
              <a:t>Confirmar montos altos</a:t>
            </a:r>
            <a:endParaRPr lang="es-MX" sz="2200" b="1" dirty="0">
              <a:solidFill>
                <a:schemeClr val="bg1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80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0 Rectángulo"/>
          <p:cNvSpPr/>
          <p:nvPr/>
        </p:nvSpPr>
        <p:spPr>
          <a:xfrm>
            <a:off x="1301236" y="0"/>
            <a:ext cx="7056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>
                <a:solidFill>
                  <a:schemeClr val="bg1"/>
                </a:solidFill>
                <a:cs typeface="ＭＳ Ｐゴシック" charset="0"/>
              </a:rPr>
              <a:t>Descuentos</a:t>
            </a:r>
            <a:r>
              <a:rPr lang="es-MX" sz="2200" b="1" dirty="0" smtClean="0">
                <a:solidFill>
                  <a:schemeClr val="bg1"/>
                </a:solidFill>
                <a:cs typeface="ＭＳ Ｐゴシック" charset="0"/>
              </a:rPr>
              <a:t> e Identificadores del Producto</a:t>
            </a:r>
            <a:endParaRPr lang="es-MX" sz="2200" b="1" dirty="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7396" y="3199518"/>
            <a:ext cx="4016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Los 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descuentos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se integrarán por cada uno de los conceptos registrados dentro del comprobante.</a:t>
            </a:r>
            <a:endParaRPr lang="x-non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794706" y="3199518"/>
            <a:ext cx="40441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buClr>
                <a:srgbClr val="9E81D9"/>
              </a:buClr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Cuando se trate de devoluciones, reintegros u operaciones similares, la disminución del monto total de la factura se realizará mediante un comprobante de egreso relacionado a la factura origen. </a:t>
            </a:r>
            <a:endParaRPr lang="x-non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3249" t="55009" r="14476" b="32834"/>
          <a:stretch/>
        </p:blipFill>
        <p:spPr>
          <a:xfrm>
            <a:off x="423299" y="1343495"/>
            <a:ext cx="8415600" cy="117863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81627" y="5051080"/>
            <a:ext cx="3358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rgbClr val="595959"/>
                </a:solidFill>
              </a:rPr>
              <a:t>Identificación de productos</a:t>
            </a:r>
            <a:endParaRPr lang="x-none" sz="2200" b="1" dirty="0">
              <a:solidFill>
                <a:srgbClr val="595959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61963" y="5593467"/>
            <a:ext cx="820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buClr>
                <a:srgbClr val="9E81D9"/>
              </a:buClr>
            </a:pPr>
            <a:r>
              <a:rPr lang="es-MX" dirty="0">
                <a:solidFill>
                  <a:srgbClr val="595959"/>
                </a:solidFill>
                <a:latin typeface="+mj-lt"/>
              </a:rPr>
              <a:t>Es posible integrar al comprobante un identificador interno para el producto o servicio de que se trate, tal como se registra en inventario.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301236" y="582531"/>
            <a:ext cx="70560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300" b="1" dirty="0" smtClean="0">
                <a:solidFill>
                  <a:srgbClr val="595959"/>
                </a:solidFill>
              </a:rPr>
              <a:t>Registro de Descuentos e Identificadores del Producto</a:t>
            </a:r>
            <a:endParaRPr lang="x-none" sz="2300" b="1" dirty="0">
              <a:solidFill>
                <a:srgbClr val="595959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463429" y="1177407"/>
            <a:ext cx="332175" cy="332175"/>
          </a:xfrm>
          <a:prstGeom prst="ellipse">
            <a:avLst/>
          </a:prstGeom>
          <a:gradFill flip="none" rotWithShape="1">
            <a:gsLst>
              <a:gs pos="0">
                <a:srgbClr val="85C07C">
                  <a:shade val="30000"/>
                  <a:satMod val="115000"/>
                </a:srgbClr>
              </a:gs>
              <a:gs pos="50000">
                <a:srgbClr val="85C07C">
                  <a:shade val="67500"/>
                  <a:satMod val="115000"/>
                </a:srgbClr>
              </a:gs>
              <a:gs pos="100000">
                <a:srgbClr val="85C07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rgbClr val="589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 Narrow" panose="020B0606020202030204" pitchFamily="34" charset="0"/>
              </a:rPr>
              <a:t>2</a:t>
            </a:r>
            <a:endParaRPr lang="x-none" dirty="0">
              <a:latin typeface="Arial Narrow" panose="020B060602020203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35824" y="2839518"/>
            <a:ext cx="370090" cy="360000"/>
          </a:xfrm>
          <a:prstGeom prst="ellipse">
            <a:avLst/>
          </a:prstGeom>
          <a:gradFill flip="none" rotWithShape="1">
            <a:gsLst>
              <a:gs pos="0">
                <a:srgbClr val="85C07C">
                  <a:shade val="30000"/>
                  <a:satMod val="115000"/>
                </a:srgbClr>
              </a:gs>
              <a:gs pos="50000">
                <a:srgbClr val="85C07C">
                  <a:shade val="67500"/>
                  <a:satMod val="115000"/>
                </a:srgbClr>
              </a:gs>
              <a:gs pos="100000">
                <a:srgbClr val="85C07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rgbClr val="589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Arial Narrow" panose="020B0606020202030204" pitchFamily="34" charset="0"/>
              </a:rPr>
              <a:t>1</a:t>
            </a:r>
            <a:endParaRPr lang="x-none" b="1" dirty="0">
              <a:latin typeface="Arial Narrow" panose="020B060602020203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423299" y="5057290"/>
            <a:ext cx="359355" cy="360000"/>
          </a:xfrm>
          <a:prstGeom prst="ellipse">
            <a:avLst/>
          </a:prstGeom>
          <a:gradFill flip="none" rotWithShape="1">
            <a:gsLst>
              <a:gs pos="0">
                <a:srgbClr val="85C07C">
                  <a:shade val="30000"/>
                  <a:satMod val="115000"/>
                </a:srgbClr>
              </a:gs>
              <a:gs pos="50000">
                <a:srgbClr val="85C07C">
                  <a:shade val="67500"/>
                  <a:satMod val="115000"/>
                </a:srgbClr>
              </a:gs>
              <a:gs pos="100000">
                <a:srgbClr val="85C07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rgbClr val="589E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Narrow" panose="020B0606020202030204" pitchFamily="34" charset="0"/>
              </a:rPr>
              <a:t>2</a:t>
            </a:r>
            <a:endParaRPr lang="x-none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30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20554" y="596647"/>
            <a:ext cx="805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Cómo realizar la búsqueda de un producto o servicio en el Catálogo del Anexo 20</a:t>
            </a:r>
            <a:endParaRPr lang="x-non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76709" y="1575331"/>
            <a:ext cx="41701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dirty="0" smtClean="0"/>
              <a:t>Ubicar en el Catálogo de Productos y Servicios los dos primeros dígitos, en este caso sería </a:t>
            </a:r>
            <a:r>
              <a:rPr lang="es-MX" sz="1500" b="1" dirty="0" smtClean="0"/>
              <a:t>“50”</a:t>
            </a:r>
            <a:r>
              <a:rPr lang="es-MX" sz="1500" dirty="0" smtClean="0"/>
              <a:t>, que corresponde a alimentos</a:t>
            </a:r>
            <a:endParaRPr lang="es-MX" sz="1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77191" y="967422"/>
            <a:ext cx="457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Ejemplo: Donas glaseadas</a:t>
            </a: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76709" y="2672691"/>
            <a:ext cx="41701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dirty="0" smtClean="0"/>
              <a:t>Posteriormente ubica los siguientes dos dígitos, en este caso son el </a:t>
            </a:r>
            <a:r>
              <a:rPr lang="es-MX" sz="1500" b="1" dirty="0" smtClean="0"/>
              <a:t>1</a:t>
            </a:r>
            <a:r>
              <a:rPr lang="es-MX" sz="1500" dirty="0" smtClean="0"/>
              <a:t> y </a:t>
            </a:r>
            <a:r>
              <a:rPr lang="es-MX" sz="1500" b="1" dirty="0" smtClean="0"/>
              <a:t>8</a:t>
            </a:r>
            <a:r>
              <a:rPr lang="es-MX" sz="1500" dirty="0" smtClean="0"/>
              <a:t> que corresponden a panadería</a:t>
            </a:r>
            <a:endParaRPr lang="es-MX" sz="15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76710" y="3778368"/>
            <a:ext cx="41701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dirty="0" smtClean="0"/>
              <a:t>A continuación ubica los siguiente dos dígitos, en este caso el </a:t>
            </a:r>
            <a:r>
              <a:rPr lang="es-MX" sz="1500" b="1" dirty="0" smtClean="0"/>
              <a:t>1</a:t>
            </a:r>
            <a:r>
              <a:rPr lang="es-MX" sz="1500" dirty="0" smtClean="0"/>
              <a:t> y el </a:t>
            </a:r>
            <a:r>
              <a:rPr lang="es-MX" sz="1500" b="1" dirty="0" smtClean="0"/>
              <a:t>9</a:t>
            </a:r>
            <a:r>
              <a:rPr lang="es-MX" sz="1500" dirty="0" smtClean="0"/>
              <a:t> </a:t>
            </a:r>
            <a:r>
              <a:rPr lang="es-MX" sz="1500" dirty="0"/>
              <a:t>que corresponden a Pan, galletas y pastelitos dulces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76479" y="4850626"/>
            <a:ext cx="4170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dirty="0" smtClean="0"/>
              <a:t>Finalmente identifica los últimos dos dígitos que identifican el producto en específico, en este caso </a:t>
            </a:r>
            <a:r>
              <a:rPr lang="es-MX" sz="1500" b="1" dirty="0" smtClean="0"/>
              <a:t>00</a:t>
            </a:r>
            <a:r>
              <a:rPr lang="es-MX" sz="1500" dirty="0" smtClean="0"/>
              <a:t>, ya que no hay un identificador concreto de “donas” o “donas glaseadas”.</a:t>
            </a:r>
            <a:endParaRPr lang="es-MX" sz="1500" dirty="0"/>
          </a:p>
        </p:txBody>
      </p:sp>
      <p:sp>
        <p:nvSpPr>
          <p:cNvPr id="8" name="Rectángulo 7"/>
          <p:cNvSpPr/>
          <p:nvPr/>
        </p:nvSpPr>
        <p:spPr>
          <a:xfrm>
            <a:off x="5134451" y="1652581"/>
            <a:ext cx="2053390" cy="572491"/>
          </a:xfrm>
          <a:prstGeom prst="rect">
            <a:avLst/>
          </a:prstGeom>
          <a:solidFill>
            <a:srgbClr val="D65C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División</a:t>
            </a:r>
            <a:endParaRPr lang="es-MX" dirty="0"/>
          </a:p>
        </p:txBody>
      </p:sp>
      <p:sp>
        <p:nvSpPr>
          <p:cNvPr id="9" name="Rectángulo 8"/>
          <p:cNvSpPr/>
          <p:nvPr/>
        </p:nvSpPr>
        <p:spPr>
          <a:xfrm>
            <a:off x="5134451" y="2737502"/>
            <a:ext cx="2053390" cy="572491"/>
          </a:xfrm>
          <a:prstGeom prst="rect">
            <a:avLst/>
          </a:prstGeom>
          <a:solidFill>
            <a:srgbClr val="689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Subcategoría</a:t>
            </a:r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5134451" y="3834589"/>
            <a:ext cx="2053390" cy="572491"/>
          </a:xfrm>
          <a:prstGeom prst="rect">
            <a:avLst/>
          </a:prstGeom>
          <a:solidFill>
            <a:srgbClr val="3D4E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Clase</a:t>
            </a:r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5134451" y="5017713"/>
            <a:ext cx="2053390" cy="572491"/>
          </a:xfrm>
          <a:prstGeom prst="rect">
            <a:avLst/>
          </a:prstGeom>
          <a:solidFill>
            <a:srgbClr val="981F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Subclase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949191" y="6179365"/>
            <a:ext cx="415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>
                <a:solidFill>
                  <a:schemeClr val="accent5">
                    <a:lumMod val="50000"/>
                  </a:schemeClr>
                </a:solidFill>
              </a:rPr>
              <a:t>La clasificación del producto </a:t>
            </a:r>
            <a:r>
              <a:rPr lang="es-MX" b="1" i="1" dirty="0" smtClean="0">
                <a:solidFill>
                  <a:schemeClr val="accent5">
                    <a:lumMod val="50000"/>
                  </a:schemeClr>
                </a:solidFill>
              </a:rPr>
              <a:t>es </a:t>
            </a:r>
            <a:r>
              <a:rPr lang="es-MX" b="1" i="1" dirty="0" smtClean="0">
                <a:solidFill>
                  <a:schemeClr val="accent6">
                    <a:lumMod val="75000"/>
                  </a:schemeClr>
                </a:solidFill>
              </a:rPr>
              <a:t>50</a:t>
            </a:r>
            <a:r>
              <a:rPr lang="es-MX" b="1" i="1" dirty="0" smtClean="0">
                <a:solidFill>
                  <a:srgbClr val="68987B"/>
                </a:solidFill>
              </a:rPr>
              <a:t>18</a:t>
            </a:r>
            <a:r>
              <a:rPr lang="es-MX" b="1" i="1" dirty="0" smtClean="0">
                <a:solidFill>
                  <a:srgbClr val="012D3F"/>
                </a:solidFill>
              </a:rPr>
              <a:t>19</a:t>
            </a:r>
            <a:r>
              <a:rPr lang="es-MX" b="1" i="1" dirty="0" smtClean="0">
                <a:solidFill>
                  <a:srgbClr val="981F6E"/>
                </a:solidFill>
              </a:rPr>
              <a:t>00</a:t>
            </a:r>
            <a:endParaRPr lang="es-MX" b="1" i="1" dirty="0">
              <a:solidFill>
                <a:srgbClr val="981F6E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77191" y="6160788"/>
            <a:ext cx="4812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 smtClean="0"/>
              <a:t>Nota: Para tales efectos se elaborará una guía para la mejor clasificación de los productos y servicios</a:t>
            </a:r>
            <a:endParaRPr lang="es-MX" sz="15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172363" y="1802606"/>
            <a:ext cx="95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>
                <a:solidFill>
                  <a:schemeClr val="accent6">
                    <a:lumMod val="75000"/>
                  </a:schemeClr>
                </a:solidFill>
              </a:rPr>
              <a:t>50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153570" y="2832147"/>
            <a:ext cx="9519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>
                <a:solidFill>
                  <a:srgbClr val="68987B"/>
                </a:solidFill>
              </a:rPr>
              <a:t>18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153571" y="3933112"/>
            <a:ext cx="9519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>
                <a:solidFill>
                  <a:srgbClr val="012D3F"/>
                </a:solidFill>
              </a:rPr>
              <a:t>19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153572" y="5063335"/>
            <a:ext cx="9519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>
                <a:solidFill>
                  <a:srgbClr val="981F6E"/>
                </a:solidFill>
              </a:rPr>
              <a:t>00</a:t>
            </a:r>
          </a:p>
        </p:txBody>
      </p:sp>
      <p:sp>
        <p:nvSpPr>
          <p:cNvPr id="18" name="Elipse 17"/>
          <p:cNvSpPr/>
          <p:nvPr/>
        </p:nvSpPr>
        <p:spPr>
          <a:xfrm>
            <a:off x="322351" y="1532898"/>
            <a:ext cx="554128" cy="554128"/>
          </a:xfrm>
          <a:prstGeom prst="ellipse">
            <a:avLst/>
          </a:prstGeom>
          <a:noFill/>
          <a:ln w="76200">
            <a:solidFill>
              <a:srgbClr val="D65C28"/>
            </a:solidFill>
            <a:prstDash val="lg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/>
          <p:cNvSpPr/>
          <p:nvPr/>
        </p:nvSpPr>
        <p:spPr>
          <a:xfrm>
            <a:off x="436585" y="1535613"/>
            <a:ext cx="303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0" name="Elipse 19"/>
          <p:cNvSpPr/>
          <p:nvPr/>
        </p:nvSpPr>
        <p:spPr>
          <a:xfrm>
            <a:off x="272697" y="2626580"/>
            <a:ext cx="554128" cy="554128"/>
          </a:xfrm>
          <a:prstGeom prst="ellipse">
            <a:avLst/>
          </a:prstGeom>
          <a:noFill/>
          <a:ln w="76200">
            <a:solidFill>
              <a:srgbClr val="68987B"/>
            </a:solidFill>
            <a:prstDash val="lg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981F6E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64328" y="2616281"/>
            <a:ext cx="303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2</a:t>
            </a:r>
            <a:endParaRPr lang="es-MX" sz="2800" b="1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240878" y="3737213"/>
            <a:ext cx="554128" cy="554128"/>
          </a:xfrm>
          <a:prstGeom prst="ellipse">
            <a:avLst/>
          </a:prstGeom>
          <a:noFill/>
          <a:ln w="76200">
            <a:solidFill>
              <a:srgbClr val="3D4E74"/>
            </a:solidFill>
            <a:prstDash val="lg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981F6E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332509" y="3726914"/>
            <a:ext cx="303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3</a:t>
            </a:r>
            <a:endParaRPr lang="es-MX" sz="2800" b="1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08918" y="4804330"/>
            <a:ext cx="554128" cy="554128"/>
          </a:xfrm>
          <a:prstGeom prst="ellipse">
            <a:avLst/>
          </a:prstGeom>
          <a:noFill/>
          <a:ln w="76200">
            <a:solidFill>
              <a:srgbClr val="981F6E"/>
            </a:solidFill>
            <a:prstDash val="lg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981F6E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00549" y="4794031"/>
            <a:ext cx="303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4</a:t>
            </a:r>
            <a:endParaRPr lang="es-MX" sz="2800" b="1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40 Rectángulo"/>
          <p:cNvSpPr/>
          <p:nvPr/>
        </p:nvSpPr>
        <p:spPr>
          <a:xfrm>
            <a:off x="1504915" y="-3429"/>
            <a:ext cx="6824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>
                <a:solidFill>
                  <a:schemeClr val="bg1"/>
                </a:solidFill>
                <a:cs typeface="ＭＳ Ｐゴシック" charset="0"/>
              </a:rPr>
              <a:t>Clave de Productos o Servicios</a:t>
            </a:r>
            <a:endParaRPr lang="es-MX" sz="2200" b="1" dirty="0">
              <a:solidFill>
                <a:schemeClr val="bg1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84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 rot="16200000">
            <a:off x="-911844" y="3940126"/>
            <a:ext cx="5411755" cy="424000"/>
          </a:xfrm>
          <a:prstGeom prst="rect">
            <a:avLst/>
          </a:prstGeom>
          <a:gradFill flip="none" rotWithShape="1">
            <a:gsLst>
              <a:gs pos="61000">
                <a:srgbClr val="A5A5A5">
                  <a:alpha val="42000"/>
                </a:srgbClr>
              </a:gs>
              <a:gs pos="100000">
                <a:schemeClr val="bg1">
                  <a:lumMod val="75000"/>
                  <a:shade val="30000"/>
                  <a:satMod val="115000"/>
                  <a:alpha val="8000"/>
                </a:schemeClr>
              </a:gs>
              <a:gs pos="5000">
                <a:schemeClr val="bg1">
                  <a:lumMod val="75000"/>
                  <a:shade val="100000"/>
                  <a:satMod val="115000"/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Rectángulo 2"/>
          <p:cNvSpPr/>
          <p:nvPr/>
        </p:nvSpPr>
        <p:spPr>
          <a:xfrm>
            <a:off x="2637008" y="1862010"/>
            <a:ext cx="1509025" cy="1612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/>
          <p:cNvSpPr/>
          <p:nvPr/>
        </p:nvSpPr>
        <p:spPr>
          <a:xfrm>
            <a:off x="4314478" y="1862010"/>
            <a:ext cx="1509025" cy="1612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Rectángulo 4"/>
          <p:cNvSpPr/>
          <p:nvPr/>
        </p:nvSpPr>
        <p:spPr>
          <a:xfrm>
            <a:off x="7634975" y="1844153"/>
            <a:ext cx="1509025" cy="1612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ectángulo 5"/>
          <p:cNvSpPr/>
          <p:nvPr/>
        </p:nvSpPr>
        <p:spPr>
          <a:xfrm>
            <a:off x="5985781" y="1847607"/>
            <a:ext cx="1509025" cy="1612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ángulo 6"/>
          <p:cNvSpPr/>
          <p:nvPr/>
        </p:nvSpPr>
        <p:spPr>
          <a:xfrm>
            <a:off x="2698132" y="2061657"/>
            <a:ext cx="1319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1500" dirty="0" smtClean="0"/>
              <a:t>Facilita </a:t>
            </a:r>
            <a:endParaRPr lang="es-ES_tradnl" sz="1500" dirty="0" smtClean="0"/>
          </a:p>
          <a:p>
            <a:pPr algn="just"/>
            <a:r>
              <a:rPr lang="x-none" sz="1500" dirty="0" smtClean="0"/>
              <a:t>la </a:t>
            </a:r>
            <a:r>
              <a:rPr lang="x-none" sz="1500" dirty="0"/>
              <a:t>conciliación </a:t>
            </a:r>
            <a:endParaRPr lang="es-ES_tradnl" sz="1500" dirty="0" smtClean="0"/>
          </a:p>
          <a:p>
            <a:pPr algn="just"/>
            <a:r>
              <a:rPr lang="x-none" sz="1500" dirty="0" smtClean="0"/>
              <a:t>de </a:t>
            </a:r>
            <a:r>
              <a:rPr lang="x-none" sz="1500" dirty="0"/>
              <a:t>las facturas </a:t>
            </a:r>
            <a:endParaRPr lang="es-ES_tradnl" sz="1500" dirty="0" smtClean="0"/>
          </a:p>
          <a:p>
            <a:pPr algn="just"/>
            <a:r>
              <a:rPr lang="x-none" sz="1500" dirty="0" smtClean="0"/>
              <a:t>vs pagos.</a:t>
            </a:r>
            <a:endParaRPr lang="x-none" sz="1500" dirty="0"/>
          </a:p>
        </p:txBody>
      </p:sp>
      <p:sp>
        <p:nvSpPr>
          <p:cNvPr id="8" name="Rectángulo 7"/>
          <p:cNvSpPr/>
          <p:nvPr/>
        </p:nvSpPr>
        <p:spPr>
          <a:xfrm>
            <a:off x="4316230" y="2061657"/>
            <a:ext cx="145253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1500" dirty="0" smtClean="0"/>
              <a:t>Detalla </a:t>
            </a:r>
            <a:r>
              <a:rPr lang="x-none" sz="1500" dirty="0" smtClean="0"/>
              <a:t>la </a:t>
            </a:r>
            <a:r>
              <a:rPr lang="x-none" sz="1500" dirty="0"/>
              <a:t>cantidad </a:t>
            </a:r>
            <a:r>
              <a:rPr lang="es-ES_tradnl" sz="1500" dirty="0" smtClean="0"/>
              <a:t>q</a:t>
            </a:r>
            <a:r>
              <a:rPr lang="x-none" sz="1500" dirty="0" smtClean="0"/>
              <a:t>ue </a:t>
            </a:r>
            <a:r>
              <a:rPr lang="x-none" sz="1500" dirty="0" smtClean="0"/>
              <a:t>se </a:t>
            </a:r>
            <a:r>
              <a:rPr lang="x-none" sz="1500" dirty="0"/>
              <a:t>paga </a:t>
            </a:r>
            <a:r>
              <a:rPr lang="x-none" sz="1500" dirty="0" smtClean="0"/>
              <a:t>e </a:t>
            </a:r>
            <a:r>
              <a:rPr lang="x-none" sz="1500" dirty="0" smtClean="0"/>
              <a:t>identifica </a:t>
            </a:r>
            <a:endParaRPr lang="es-ES_tradnl" sz="1500" dirty="0" smtClean="0"/>
          </a:p>
          <a:p>
            <a:pPr algn="just"/>
            <a:r>
              <a:rPr lang="x-none" sz="1500" dirty="0" smtClean="0"/>
              <a:t>la </a:t>
            </a:r>
            <a:r>
              <a:rPr lang="x-none" sz="1500" dirty="0"/>
              <a:t>factura </a:t>
            </a:r>
            <a:r>
              <a:rPr lang="x-none" sz="1500" dirty="0" smtClean="0"/>
              <a:t>quese </a:t>
            </a:r>
            <a:r>
              <a:rPr lang="x-none" sz="1500" dirty="0"/>
              <a:t>liquida.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985781" y="2061657"/>
            <a:ext cx="140147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1500" dirty="0" smtClean="0"/>
              <a:t>Cumple </a:t>
            </a:r>
            <a:r>
              <a:rPr lang="x-none" sz="1500" dirty="0"/>
              <a:t>con </a:t>
            </a:r>
            <a:endParaRPr lang="es-ES_tradnl" sz="1500" dirty="0" smtClean="0"/>
          </a:p>
          <a:p>
            <a:pPr algn="just"/>
            <a:r>
              <a:rPr lang="x-none" sz="1500" dirty="0" smtClean="0"/>
              <a:t>el requisito </a:t>
            </a:r>
            <a:endParaRPr lang="es-ES_tradnl" sz="1500" dirty="0" smtClean="0"/>
          </a:p>
          <a:p>
            <a:pPr algn="just"/>
            <a:r>
              <a:rPr lang="x-none" sz="1500" dirty="0" smtClean="0"/>
              <a:t>de registrar la </a:t>
            </a:r>
            <a:r>
              <a:rPr lang="x-none" sz="1500" dirty="0"/>
              <a:t>forma de pago </a:t>
            </a:r>
            <a:r>
              <a:rPr lang="x-none" sz="1500" dirty="0" smtClean="0"/>
              <a:t>en la factura.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628074" y="2061657"/>
            <a:ext cx="128328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1500" dirty="0"/>
              <a:t>Evitar la cancelación de facturas que ya han sido </a:t>
            </a:r>
            <a:r>
              <a:rPr lang="x-none" sz="1500" dirty="0" smtClean="0"/>
              <a:t>pagadas.</a:t>
            </a:r>
            <a:endParaRPr lang="x-none" sz="1500" dirty="0"/>
          </a:p>
        </p:txBody>
      </p:sp>
      <p:sp>
        <p:nvSpPr>
          <p:cNvPr id="11" name="Rectángulo 10"/>
          <p:cNvSpPr/>
          <p:nvPr/>
        </p:nvSpPr>
        <p:spPr>
          <a:xfrm>
            <a:off x="0" y="663933"/>
            <a:ext cx="9144000" cy="782314"/>
          </a:xfrm>
          <a:prstGeom prst="rect">
            <a:avLst/>
          </a:prstGeom>
          <a:solidFill>
            <a:srgbClr val="3D4E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292391" y="879376"/>
            <a:ext cx="8507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rgbClr val="FFFFFF"/>
                </a:solidFill>
              </a:rPr>
              <a:t>Establece</a:t>
            </a:r>
            <a:r>
              <a:rPr lang="x-none" sz="2200" b="1" dirty="0">
                <a:solidFill>
                  <a:srgbClr val="FFFFFF"/>
                </a:solidFill>
              </a:rPr>
              <a:t> el modelo de facturación para el pago en parcialidades que...</a:t>
            </a:r>
          </a:p>
        </p:txBody>
      </p:sp>
      <p:sp>
        <p:nvSpPr>
          <p:cNvPr id="13" name="40 Rectángulo"/>
          <p:cNvSpPr/>
          <p:nvPr/>
        </p:nvSpPr>
        <p:spPr>
          <a:xfrm>
            <a:off x="3112735" y="0"/>
            <a:ext cx="5236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>
                <a:solidFill>
                  <a:schemeClr val="bg1"/>
                </a:solidFill>
                <a:cs typeface="ＭＳ Ｐゴシック" charset="0"/>
              </a:rPr>
              <a:t>Complemento de recepción de pagos</a:t>
            </a:r>
            <a:endParaRPr lang="es-MX" sz="2200" b="1" dirty="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4" name="Imagen 13" descr="btn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148"/>
            <a:ext cx="2698131" cy="2119222"/>
          </a:xfrm>
          <a:prstGeom prst="rect">
            <a:avLst/>
          </a:prstGeom>
        </p:spPr>
      </p:pic>
      <p:sp>
        <p:nvSpPr>
          <p:cNvPr id="15" name="34 CuadroTexto"/>
          <p:cNvSpPr txBox="1"/>
          <p:nvPr/>
        </p:nvSpPr>
        <p:spPr>
          <a:xfrm>
            <a:off x="489911" y="2317452"/>
            <a:ext cx="13211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MX"/>
            </a:defPPr>
          </a:lstStyle>
          <a:p>
            <a:pPr marL="0" lvl="2" algn="ctr"/>
            <a:r>
              <a:rPr lang="es-MX" b="1" dirty="0" smtClean="0">
                <a:solidFill>
                  <a:schemeClr val="bg1"/>
                </a:solidFill>
              </a:rPr>
              <a:t>Recepción</a:t>
            </a:r>
          </a:p>
          <a:p>
            <a:pPr marL="0" lvl="2" algn="ctr"/>
            <a:r>
              <a:rPr lang="es-MX" b="1" dirty="0" smtClean="0">
                <a:solidFill>
                  <a:schemeClr val="bg1"/>
                </a:solidFill>
              </a:rPr>
              <a:t>de pagos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523" y="5156672"/>
            <a:ext cx="6502707" cy="66885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2637009" y="3967246"/>
            <a:ext cx="6506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>
                <a:solidFill>
                  <a:srgbClr val="404040"/>
                </a:solidFill>
              </a:rPr>
              <a:t>Inicio de la vigencia:</a:t>
            </a:r>
            <a:endParaRPr lang="es-MX" sz="2200" dirty="0">
              <a:solidFill>
                <a:srgbClr val="40404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097057" y="4198079"/>
            <a:ext cx="3595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dirty="0" smtClean="0">
                <a:solidFill>
                  <a:srgbClr val="404040"/>
                </a:solidFill>
              </a:rPr>
              <a:t>2017</a:t>
            </a:r>
            <a:endParaRPr lang="es-MX" sz="2800" dirty="0">
              <a:solidFill>
                <a:srgbClr val="40404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137469" y="5327861"/>
            <a:ext cx="82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Jul.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030466" y="5327861"/>
            <a:ext cx="88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Ago.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930550" y="5327861"/>
            <a:ext cx="93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Sept.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916442" y="5327861"/>
            <a:ext cx="85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Oct.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842138" y="5327861"/>
            <a:ext cx="85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Nov.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387253" y="5327861"/>
            <a:ext cx="85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Dic.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2200470" y="5961690"/>
            <a:ext cx="4368103" cy="367307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405151" y="5959665"/>
            <a:ext cx="3022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solidFill>
                  <a:srgbClr val="FFFFFF"/>
                </a:solidFill>
              </a:rPr>
              <a:t>Uso opcional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6897001" y="5961690"/>
            <a:ext cx="1838523" cy="367307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7005614" y="5963793"/>
            <a:ext cx="175853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FFFF"/>
                </a:solidFill>
              </a:rPr>
              <a:t>Uso obligatorio</a:t>
            </a:r>
          </a:p>
        </p:txBody>
      </p:sp>
    </p:spTree>
    <p:extLst>
      <p:ext uri="{BB962C8B-B14F-4D97-AF65-F5344CB8AC3E}">
        <p14:creationId xmlns:p14="http://schemas.microsoft.com/office/powerpoint/2010/main" val="1184155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0 Rectángulo"/>
          <p:cNvSpPr/>
          <p:nvPr/>
        </p:nvSpPr>
        <p:spPr>
          <a:xfrm>
            <a:off x="1925878" y="0"/>
            <a:ext cx="6432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>
                <a:solidFill>
                  <a:schemeClr val="bg1"/>
                </a:solidFill>
                <a:cs typeface="ＭＳ Ｐゴシック" charset="0"/>
              </a:rPr>
              <a:t>Complemento de recepción de pagos</a:t>
            </a:r>
            <a:endParaRPr lang="es-MX" sz="2200" b="1" dirty="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78452" y="678624"/>
            <a:ext cx="2379906" cy="522120"/>
          </a:xfrm>
          <a:prstGeom prst="rect">
            <a:avLst/>
          </a:prstGeom>
          <a:solidFill>
            <a:srgbClr val="3D4E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810477" y="735460"/>
            <a:ext cx="2230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FFFFFF"/>
                </a:solidFill>
              </a:rPr>
              <a:t>Carácterísticas</a:t>
            </a:r>
            <a:endParaRPr lang="es-MX" sz="2200" b="1" dirty="0">
              <a:solidFill>
                <a:srgbClr val="FFFFFF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78452" y="1794194"/>
            <a:ext cx="7973469" cy="210077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30 Rectángulo"/>
          <p:cNvSpPr/>
          <p:nvPr/>
        </p:nvSpPr>
        <p:spPr>
          <a:xfrm>
            <a:off x="3041279" y="2882282"/>
            <a:ext cx="5410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>
                <a:solidFill>
                  <a:srgbClr val="FFFFFF"/>
                </a:solidFill>
              </a:rPr>
              <a:t>Correctamente la </a:t>
            </a:r>
            <a:r>
              <a:rPr lang="es-MX" b="1" dirty="0" smtClean="0">
                <a:solidFill>
                  <a:srgbClr val="FFFFFF"/>
                </a:solidFill>
              </a:rPr>
              <a:t>forma en que se realizo el  </a:t>
            </a:r>
            <a:r>
              <a:rPr lang="es-MX" b="1" dirty="0" smtClean="0">
                <a:solidFill>
                  <a:srgbClr val="FFFFFF"/>
                </a:solidFill>
              </a:rPr>
              <a:t>pago</a:t>
            </a:r>
            <a:endParaRPr lang="es-MX" b="1" dirty="0">
              <a:solidFill>
                <a:srgbClr val="FFFFFF"/>
              </a:solidFill>
            </a:endParaRPr>
          </a:p>
        </p:txBody>
      </p:sp>
      <p:sp>
        <p:nvSpPr>
          <p:cNvPr id="7" name="31 Rectángulo"/>
          <p:cNvSpPr/>
          <p:nvPr/>
        </p:nvSpPr>
        <p:spPr>
          <a:xfrm>
            <a:off x="3041278" y="2383497"/>
            <a:ext cx="5410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b="1" dirty="0" smtClean="0">
                <a:solidFill>
                  <a:srgbClr val="FFFFFF"/>
                </a:solidFill>
              </a:rPr>
              <a:t>Facturas que  han sido pagadas </a:t>
            </a:r>
            <a:r>
              <a:rPr lang="es-MX" dirty="0" smtClean="0">
                <a:solidFill>
                  <a:srgbClr val="FFFFFF"/>
                </a:solidFill>
              </a:rPr>
              <a:t>total o </a:t>
            </a:r>
            <a:r>
              <a:rPr lang="es-MX" dirty="0" smtClean="0">
                <a:solidFill>
                  <a:srgbClr val="FFFFFF"/>
                </a:solidFill>
              </a:rPr>
              <a:t>parcialmente</a:t>
            </a:r>
            <a:endParaRPr lang="es-MX" dirty="0" smtClean="0">
              <a:solidFill>
                <a:srgbClr val="FFFFFF"/>
              </a:solidFill>
            </a:endParaRPr>
          </a:p>
        </p:txBody>
      </p:sp>
      <p:sp>
        <p:nvSpPr>
          <p:cNvPr id="8" name="33 Rectángulo"/>
          <p:cNvSpPr/>
          <p:nvPr/>
        </p:nvSpPr>
        <p:spPr>
          <a:xfrm>
            <a:off x="3041278" y="1914699"/>
            <a:ext cx="5410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b="1" dirty="0" smtClean="0">
                <a:solidFill>
                  <a:srgbClr val="FFFFFF"/>
                </a:solidFill>
              </a:rPr>
              <a:t>Emisores y receptores</a:t>
            </a:r>
            <a:endParaRPr lang="es-MX" b="1" dirty="0">
              <a:solidFill>
                <a:srgbClr val="FFFFFF"/>
              </a:solidFill>
            </a:endParaRPr>
          </a:p>
        </p:txBody>
      </p:sp>
      <p:sp>
        <p:nvSpPr>
          <p:cNvPr id="9" name="34 Rectángulo"/>
          <p:cNvSpPr/>
          <p:nvPr/>
        </p:nvSpPr>
        <p:spPr>
          <a:xfrm>
            <a:off x="3041278" y="3338823"/>
            <a:ext cx="5410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b="1" dirty="0" smtClean="0">
                <a:solidFill>
                  <a:srgbClr val="FFFFFF"/>
                </a:solidFill>
              </a:rPr>
              <a:t>El momento de causación de IVA</a:t>
            </a:r>
            <a:endParaRPr lang="es-MX" b="1" dirty="0">
              <a:solidFill>
                <a:srgbClr val="FFFF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78452" y="1332529"/>
            <a:ext cx="7973469" cy="461665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FFFF"/>
                </a:solidFill>
              </a:rPr>
              <a:t> Identifica</a:t>
            </a:r>
            <a:endParaRPr lang="es-MX" sz="2400" b="1" dirty="0">
              <a:solidFill>
                <a:srgbClr val="FFFFFF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78453" y="4478729"/>
            <a:ext cx="7973470" cy="191532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678452" y="4017063"/>
            <a:ext cx="7973469" cy="461665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FFFF"/>
                </a:solidFill>
              </a:rPr>
              <a:t>Relaciona</a:t>
            </a:r>
            <a:endParaRPr lang="es-MX" sz="2400" b="1" dirty="0">
              <a:solidFill>
                <a:srgbClr val="FFFFFF"/>
              </a:solidFill>
            </a:endParaRPr>
          </a:p>
        </p:txBody>
      </p:sp>
      <p:sp>
        <p:nvSpPr>
          <p:cNvPr id="14" name="22 Rectángulo"/>
          <p:cNvSpPr/>
          <p:nvPr/>
        </p:nvSpPr>
        <p:spPr>
          <a:xfrm>
            <a:off x="3041280" y="5100206"/>
            <a:ext cx="5410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b="1" dirty="0" smtClean="0">
                <a:solidFill>
                  <a:schemeClr val="bg1"/>
                </a:solidFill>
              </a:rPr>
              <a:t>Un </a:t>
            </a:r>
            <a:r>
              <a:rPr lang="es-MX" b="1" dirty="0">
                <a:solidFill>
                  <a:schemeClr val="bg1"/>
                </a:solidFill>
              </a:rPr>
              <a:t>pago a muchas </a:t>
            </a:r>
            <a:r>
              <a:rPr lang="es-MX" b="1" dirty="0" smtClean="0">
                <a:solidFill>
                  <a:schemeClr val="bg1"/>
                </a:solidFill>
              </a:rPr>
              <a:t>facturas y viceversa.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16" name="Imagen 15" descr="btn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77" y="4808012"/>
            <a:ext cx="2428613" cy="1311451"/>
          </a:xfrm>
          <a:prstGeom prst="rect">
            <a:avLst/>
          </a:prstGeom>
        </p:spPr>
      </p:pic>
      <p:pic>
        <p:nvPicPr>
          <p:cNvPr id="17" name="Imagen 16" descr="btn_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77" y="1978988"/>
            <a:ext cx="1633819" cy="16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72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7228" y="689769"/>
            <a:ext cx="8926772" cy="728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MX" sz="1700" b="1" dirty="0" smtClean="0">
                <a:solidFill>
                  <a:srgbClr val="404040"/>
                </a:solidFill>
              </a:rPr>
              <a:t>¿Qué pasa si me prometen pagar en un pago diferido y al final me pagan en parcialidades?</a:t>
            </a:r>
          </a:p>
          <a:p>
            <a:pPr>
              <a:lnSpc>
                <a:spcPct val="80000"/>
              </a:lnSpc>
            </a:pPr>
            <a:endParaRPr lang="es-MX" sz="1700" b="1" dirty="0" smtClean="0">
              <a:solidFill>
                <a:srgbClr val="404040"/>
              </a:solidFill>
            </a:endParaRPr>
          </a:p>
          <a:p>
            <a:pPr>
              <a:lnSpc>
                <a:spcPct val="80000"/>
              </a:lnSpc>
            </a:pPr>
            <a:r>
              <a:rPr lang="es-MX" sz="1700" b="1" dirty="0" smtClean="0">
                <a:solidFill>
                  <a:srgbClr val="404040"/>
                </a:solidFill>
              </a:rPr>
              <a:t>No existe problema, </a:t>
            </a:r>
            <a:r>
              <a:rPr lang="es-MX" sz="1700" dirty="0" smtClean="0">
                <a:solidFill>
                  <a:srgbClr val="404040"/>
                </a:solidFill>
              </a:rPr>
              <a:t>ya que en ambos casos el valor del catálogo en “99 por definir”</a:t>
            </a:r>
            <a:endParaRPr lang="x-none" sz="1700" dirty="0">
              <a:solidFill>
                <a:srgbClr val="40404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66" y="1835909"/>
            <a:ext cx="4183982" cy="447662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4849796" y="1646588"/>
            <a:ext cx="387603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 smtClean="0">
                <a:solidFill>
                  <a:srgbClr val="660066"/>
                </a:solidFill>
              </a:rPr>
              <a:t>Comprobante de pago</a:t>
            </a:r>
          </a:p>
          <a:p>
            <a:pPr algn="ctr"/>
            <a:r>
              <a:rPr lang="es-MX" sz="2300" b="1" dirty="0" smtClean="0">
                <a:solidFill>
                  <a:srgbClr val="660066"/>
                </a:solidFill>
              </a:rPr>
              <a:t>CFDI + Complemento de recepción de pagos</a:t>
            </a:r>
            <a:endParaRPr lang="x-none" sz="2300" b="1" dirty="0">
              <a:solidFill>
                <a:srgbClr val="660066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5494639" y="2800750"/>
            <a:ext cx="2681969" cy="3351130"/>
            <a:chOff x="10799787" y="3264003"/>
            <a:chExt cx="3442105" cy="4300922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9787" y="3264003"/>
              <a:ext cx="2328893" cy="300586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89468" y="3515284"/>
              <a:ext cx="2328893" cy="3005860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63300" y="3801250"/>
              <a:ext cx="2328893" cy="300586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18041" y="4014990"/>
              <a:ext cx="2328893" cy="3005860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52335" y="4289486"/>
              <a:ext cx="2328893" cy="300586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12999" y="4559065"/>
              <a:ext cx="2328893" cy="3005860"/>
            </a:xfrm>
            <a:prstGeom prst="rect">
              <a:avLst/>
            </a:prstGeom>
          </p:spPr>
        </p:pic>
      </p:grpSp>
      <p:sp>
        <p:nvSpPr>
          <p:cNvPr id="13" name="2 Título"/>
          <p:cNvSpPr txBox="1">
            <a:spLocks/>
          </p:cNvSpPr>
          <p:nvPr/>
        </p:nvSpPr>
        <p:spPr>
          <a:xfrm>
            <a:off x="535367" y="-25150"/>
            <a:ext cx="79038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2400" b="1">
                <a:solidFill>
                  <a:schemeClr val="bg1"/>
                </a:solidFill>
                <a:cs typeface="ＭＳ Ｐゴシック" charset="0"/>
              </a:defRPr>
            </a:lvl1pPr>
          </a:lstStyle>
          <a:p>
            <a:r>
              <a:rPr lang="es-MX" sz="2200" dirty="0" smtClean="0"/>
              <a:t>Otras novedades</a:t>
            </a:r>
            <a:endParaRPr lang="es-MX" sz="2200" dirty="0"/>
          </a:p>
        </p:txBody>
      </p:sp>
      <p:pic>
        <p:nvPicPr>
          <p:cNvPr id="14" name="Imagen 13" descr="btn_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32" y="5064916"/>
            <a:ext cx="1514550" cy="15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78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urón 1"/>
          <p:cNvSpPr/>
          <p:nvPr/>
        </p:nvSpPr>
        <p:spPr>
          <a:xfrm flipH="1">
            <a:off x="6467389" y="3389970"/>
            <a:ext cx="667907" cy="1126271"/>
          </a:xfrm>
          <a:prstGeom prst="chevron">
            <a:avLst>
              <a:gd name="adj" fmla="val 5812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" name="Agrupar 2"/>
          <p:cNvGrpSpPr/>
          <p:nvPr/>
        </p:nvGrpSpPr>
        <p:grpSpPr>
          <a:xfrm>
            <a:off x="304747" y="1371615"/>
            <a:ext cx="8600412" cy="5162981"/>
            <a:chOff x="4644012" y="1738898"/>
            <a:chExt cx="9927192" cy="5959471"/>
          </a:xfrm>
        </p:grpSpPr>
        <p:grpSp>
          <p:nvGrpSpPr>
            <p:cNvPr id="4" name="Grupo 14"/>
            <p:cNvGrpSpPr/>
            <p:nvPr/>
          </p:nvGrpSpPr>
          <p:grpSpPr>
            <a:xfrm>
              <a:off x="4644012" y="1738898"/>
              <a:ext cx="9927192" cy="5959471"/>
              <a:chOff x="345033" y="-33732"/>
              <a:chExt cx="10644893" cy="6273561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 rotWithShape="1">
              <a:blip r:embed="rId2"/>
              <a:srcRect b="27645"/>
              <a:stretch/>
            </p:blipFill>
            <p:spPr>
              <a:xfrm>
                <a:off x="345033" y="-33732"/>
                <a:ext cx="7429095" cy="6273561"/>
              </a:xfrm>
              <a:prstGeom prst="rect">
                <a:avLst/>
              </a:prstGeom>
            </p:spPr>
          </p:pic>
          <p:sp>
            <p:nvSpPr>
              <p:cNvPr id="8" name="CuadroTexto 7"/>
              <p:cNvSpPr txBox="1"/>
              <p:nvPr/>
            </p:nvSpPr>
            <p:spPr>
              <a:xfrm>
                <a:off x="8845854" y="3417348"/>
                <a:ext cx="2144072" cy="179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b="1" dirty="0" smtClean="0">
                    <a:solidFill>
                      <a:srgbClr val="404040"/>
                    </a:solidFill>
                  </a:rPr>
                  <a:t>Los datos de los impuestos no se registran en la factura con complemento </a:t>
                </a:r>
                <a:endParaRPr lang="es-MX" b="1" dirty="0">
                  <a:solidFill>
                    <a:srgbClr val="404040"/>
                  </a:solidFill>
                </a:endParaRPr>
              </a:p>
            </p:txBody>
          </p:sp>
        </p:grpSp>
        <p:sp>
          <p:nvSpPr>
            <p:cNvPr id="5" name="Rectángulo 4"/>
            <p:cNvSpPr/>
            <p:nvPr/>
          </p:nvSpPr>
          <p:spPr>
            <a:xfrm>
              <a:off x="4687396" y="5130703"/>
              <a:ext cx="1771501" cy="540000"/>
            </a:xfrm>
            <a:prstGeom prst="rect">
              <a:avLst/>
            </a:prstGeom>
            <a:solidFill>
              <a:schemeClr val="accent5">
                <a:alpha val="3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9308178" y="4562183"/>
              <a:ext cx="2279653" cy="45501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304747" y="826197"/>
            <a:ext cx="717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¿Cómo se desglosa el IVA en la factura de pago diferido o parcialidades?</a:t>
            </a:r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668739" y="3854003"/>
            <a:ext cx="241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404040"/>
                </a:solidFill>
              </a:rPr>
              <a:t>Datos del IVA</a:t>
            </a:r>
            <a:endParaRPr lang="es-MX" b="1" dirty="0">
              <a:solidFill>
                <a:srgbClr val="404040"/>
              </a:solidFill>
            </a:endParaRPr>
          </a:p>
        </p:txBody>
      </p:sp>
      <p:sp>
        <p:nvSpPr>
          <p:cNvPr id="11" name="2 Título"/>
          <p:cNvSpPr txBox="1">
            <a:spLocks/>
          </p:cNvSpPr>
          <p:nvPr/>
        </p:nvSpPr>
        <p:spPr>
          <a:xfrm>
            <a:off x="5430020" y="-3252"/>
            <a:ext cx="2947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2400" b="1">
                <a:solidFill>
                  <a:schemeClr val="bg1"/>
                </a:solidFill>
                <a:cs typeface="ＭＳ Ｐゴシック" charset="0"/>
              </a:defRPr>
            </a:lvl1pPr>
          </a:lstStyle>
          <a:p>
            <a:r>
              <a:rPr lang="es-MX" sz="2200" dirty="0" smtClean="0"/>
              <a:t>Otras novedades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2292481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4536" y="1704081"/>
            <a:ext cx="7652714" cy="23211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" name="CuadroTexto 2"/>
          <p:cNvSpPr txBox="1"/>
          <p:nvPr/>
        </p:nvSpPr>
        <p:spPr>
          <a:xfrm>
            <a:off x="884030" y="721493"/>
            <a:ext cx="710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500" b="1" i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MX" sz="1800" dirty="0"/>
              <a:t>Cancelación de un comprobante que se emita por el total de la operación, al que se le asocie un comprobante de pagos:</a:t>
            </a:r>
            <a:endParaRPr lang="x-none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30" y="1517336"/>
            <a:ext cx="1580706" cy="158070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003514" y="1960847"/>
            <a:ext cx="2813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Facturas que se emitan por el total de la operación</a:t>
            </a:r>
          </a:p>
        </p:txBody>
      </p:sp>
      <p:sp>
        <p:nvSpPr>
          <p:cNvPr id="6" name="Conector fuera de página 5"/>
          <p:cNvSpPr/>
          <p:nvPr/>
        </p:nvSpPr>
        <p:spPr>
          <a:xfrm rot="16200000">
            <a:off x="7156346" y="2165149"/>
            <a:ext cx="2321141" cy="1399004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ángulo 6"/>
          <p:cNvSpPr/>
          <p:nvPr/>
        </p:nvSpPr>
        <p:spPr>
          <a:xfrm>
            <a:off x="4893408" y="1960847"/>
            <a:ext cx="350341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dirty="0" smtClean="0"/>
              <a:t>Cuando </a:t>
            </a:r>
            <a:r>
              <a:rPr lang="x-none" dirty="0"/>
              <a:t>se trate de pago en parcialidades, no podrán ser canceladas, y las correcciones se </a:t>
            </a:r>
            <a:r>
              <a:rPr lang="x-none" dirty="0" smtClean="0"/>
              <a:t>realizarán </a:t>
            </a:r>
            <a:r>
              <a:rPr lang="x-none" dirty="0"/>
              <a:t>mediante la emisión de CFDI de egresos por devoluciones, descuentos y bonificaciones.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84030" y="12747"/>
            <a:ext cx="7512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>
                <a:solidFill>
                  <a:schemeClr val="bg1"/>
                </a:solidFill>
              </a:rPr>
              <a:t>Complemento de recepción de pagos</a:t>
            </a:r>
            <a:endParaRPr lang="x-none" sz="22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42066" y="4155811"/>
            <a:ext cx="55726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accent5">
                    <a:lumMod val="75000"/>
                  </a:schemeClr>
                </a:solidFill>
              </a:rPr>
              <a:t>Comprobante de egresos</a:t>
            </a:r>
            <a:endParaRPr lang="x-none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737452"/>
              </p:ext>
            </p:extLst>
          </p:nvPr>
        </p:nvGraphicFramePr>
        <p:xfrm>
          <a:off x="842066" y="4707946"/>
          <a:ext cx="7949414" cy="1864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5944">
                  <a:extLst>
                    <a:ext uri="{9D8B030D-6E8A-4147-A177-3AD203B41FA5}">
                      <a16:colId xmlns:a16="http://schemas.microsoft.com/office/drawing/2014/main" xmlns="" val="2430240312"/>
                    </a:ext>
                  </a:extLst>
                </a:gridCol>
                <a:gridCol w="2007403">
                  <a:extLst>
                    <a:ext uri="{9D8B030D-6E8A-4147-A177-3AD203B41FA5}">
                      <a16:colId xmlns:a16="http://schemas.microsoft.com/office/drawing/2014/main" xmlns="" val="1859466198"/>
                    </a:ext>
                  </a:extLst>
                </a:gridCol>
                <a:gridCol w="3396067">
                  <a:extLst>
                    <a:ext uri="{9D8B030D-6E8A-4147-A177-3AD203B41FA5}">
                      <a16:colId xmlns:a16="http://schemas.microsoft.com/office/drawing/2014/main" xmlns="" val="2695884980"/>
                    </a:ext>
                  </a:extLst>
                </a:gridCol>
              </a:tblGrid>
              <a:tr h="40840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2100" b="1" i="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Tipo comprobante</a:t>
                      </a:r>
                      <a:endParaRPr lang="x-none" sz="2100" b="1" i="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23" marR="87823" marT="43912" marB="43912" anchor="ctr">
                    <a:solidFill>
                      <a:srgbClr val="15587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2100" b="1" i="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Tipo</a:t>
                      </a:r>
                      <a:r>
                        <a:rPr lang="es-MX" sz="2100" b="1" i="0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relación</a:t>
                      </a:r>
                      <a:endParaRPr lang="x-none" sz="2100" b="1" i="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23" marR="87823" marT="43912" marB="43912" anchor="ctr">
                    <a:solidFill>
                      <a:srgbClr val="15587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2100" b="1" i="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UUID</a:t>
                      </a:r>
                      <a:endParaRPr lang="x-none" sz="2100" b="1" i="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23" marR="87823" marT="43912" marB="43912" anchor="ctr">
                    <a:solidFill>
                      <a:srgbClr val="1558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8005210"/>
                  </a:ext>
                </a:extLst>
              </a:tr>
              <a:tr h="536634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Egreso</a:t>
                      </a:r>
                      <a:endParaRPr lang="x-none" sz="1500" dirty="0"/>
                    </a:p>
                  </a:txBody>
                  <a:tcPr marL="87823" marR="87823" marT="43912" marB="4391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01</a:t>
                      </a:r>
                      <a:endParaRPr lang="x-none" sz="1500" dirty="0"/>
                    </a:p>
                  </a:txBody>
                  <a:tcPr marL="87823" marR="87823" marT="43912" marB="4391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KDS11XX-UIDL253486-KIDPSME14893-LMS</a:t>
                      </a:r>
                      <a:endParaRPr lang="x-none" sz="1500" dirty="0"/>
                    </a:p>
                  </a:txBody>
                  <a:tcPr marL="87823" marR="87823" marT="43912" marB="4391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202940"/>
                  </a:ext>
                </a:extLst>
              </a:tr>
              <a:tr h="905298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El</a:t>
                      </a:r>
                      <a:r>
                        <a:rPr lang="es-MX" sz="1800" baseline="0" dirty="0" smtClean="0"/>
                        <a:t> tipo de comprobante  se registra como</a:t>
                      </a:r>
                    </a:p>
                    <a:p>
                      <a:pPr algn="ctr"/>
                      <a:r>
                        <a:rPr lang="es-MX" sz="1800" baseline="0" dirty="0" smtClean="0"/>
                        <a:t> E - Egreso</a:t>
                      </a:r>
                      <a:endParaRPr lang="x-none" sz="1800" dirty="0"/>
                    </a:p>
                  </a:txBody>
                  <a:tcPr marL="87823" marR="87823" marT="43912" marB="4391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/>
                        <a:t>Nota de crédito de los documentos relacionados</a:t>
                      </a:r>
                      <a:endParaRPr lang="x-none" sz="1800" dirty="0"/>
                    </a:p>
                  </a:txBody>
                  <a:tcPr marL="87823" marR="87823" marT="43912" marB="4391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Cadena</a:t>
                      </a:r>
                      <a:r>
                        <a:rPr lang="es-MX" sz="1800" baseline="0" dirty="0" smtClean="0"/>
                        <a:t> de 32 caracteres</a:t>
                      </a:r>
                      <a:endParaRPr lang="x-none" sz="1800" dirty="0"/>
                    </a:p>
                  </a:txBody>
                  <a:tcPr marL="87823" marR="87823" marT="43912" marB="4391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5592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762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4536" y="1704081"/>
            <a:ext cx="7652714" cy="23211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" name="Conector fuera de página 2"/>
          <p:cNvSpPr/>
          <p:nvPr/>
        </p:nvSpPr>
        <p:spPr>
          <a:xfrm rot="16200000">
            <a:off x="7156346" y="2165149"/>
            <a:ext cx="2321141" cy="1399004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/>
          <p:cNvSpPr/>
          <p:nvPr/>
        </p:nvSpPr>
        <p:spPr>
          <a:xfrm>
            <a:off x="1919364" y="1877736"/>
            <a:ext cx="28756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Facturas a las que se les incorpora el complemento para recepción de pagos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6" y="1312693"/>
            <a:ext cx="1591759" cy="158070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745329" y="1877736"/>
            <a:ext cx="37719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dirty="0"/>
              <a:t>Podrán cancelarse siempre que</a:t>
            </a:r>
            <a:r>
              <a:rPr lang="x-none" dirty="0" smtClean="0"/>
              <a:t>:</a:t>
            </a:r>
            <a:endParaRPr lang="es-ES_tradnl" dirty="0" smtClean="0"/>
          </a:p>
          <a:p>
            <a:pPr algn="just"/>
            <a:endParaRPr lang="x-non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dirty="0"/>
              <a:t>Se sustituya por otro comprobante con los datos correctos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dirty="0"/>
              <a:t>Se sustituya a más tardar el último día del ejercicio en el que fue emitido el CFDI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55813" y="662768"/>
            <a:ext cx="7878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 b="1" i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MX" i="0" dirty="0"/>
              <a:t>Cancelación del comprobante al que se le integró un complemento para recepción de pagos:</a:t>
            </a:r>
            <a:endParaRPr lang="x-none" i="0" dirty="0"/>
          </a:p>
        </p:txBody>
      </p:sp>
      <p:sp>
        <p:nvSpPr>
          <p:cNvPr id="8" name="CuadroTexto 7"/>
          <p:cNvSpPr txBox="1"/>
          <p:nvPr/>
        </p:nvSpPr>
        <p:spPr>
          <a:xfrm>
            <a:off x="1919364" y="1309099"/>
            <a:ext cx="2239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>
                <a:solidFill>
                  <a:srgbClr val="155872"/>
                </a:solidFill>
              </a:defRPr>
            </a:lvl1pPr>
          </a:lstStyle>
          <a:p>
            <a:r>
              <a:rPr lang="es-MX" sz="2200" dirty="0">
                <a:solidFill>
                  <a:schemeClr val="accent5">
                    <a:lumMod val="75000"/>
                  </a:schemeClr>
                </a:solidFill>
              </a:rPr>
              <a:t>Parcialidades</a:t>
            </a:r>
            <a:endParaRPr lang="x-none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093471" y="4168172"/>
            <a:ext cx="53037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accent5">
                    <a:lumMod val="75000"/>
                  </a:schemeClr>
                </a:solidFill>
              </a:rPr>
              <a:t>Nuevo comprobante que sustituye</a:t>
            </a:r>
            <a:endParaRPr lang="x-none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16296"/>
              </p:ext>
            </p:extLst>
          </p:nvPr>
        </p:nvGraphicFramePr>
        <p:xfrm>
          <a:off x="863643" y="4784588"/>
          <a:ext cx="8152776" cy="1769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074">
                  <a:extLst>
                    <a:ext uri="{9D8B030D-6E8A-4147-A177-3AD203B41FA5}">
                      <a16:colId xmlns:a16="http://schemas.microsoft.com/office/drawing/2014/main" xmlns="" val="2430240312"/>
                    </a:ext>
                  </a:extLst>
                </a:gridCol>
                <a:gridCol w="2058756">
                  <a:extLst>
                    <a:ext uri="{9D8B030D-6E8A-4147-A177-3AD203B41FA5}">
                      <a16:colId xmlns:a16="http://schemas.microsoft.com/office/drawing/2014/main" xmlns="" val="1859466198"/>
                    </a:ext>
                  </a:extLst>
                </a:gridCol>
                <a:gridCol w="3482946">
                  <a:extLst>
                    <a:ext uri="{9D8B030D-6E8A-4147-A177-3AD203B41FA5}">
                      <a16:colId xmlns:a16="http://schemas.microsoft.com/office/drawing/2014/main" xmlns="" val="2695884980"/>
                    </a:ext>
                  </a:extLst>
                </a:gridCol>
              </a:tblGrid>
              <a:tr h="59776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2000" b="1" i="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Tipo comprobante</a:t>
                      </a:r>
                      <a:endParaRPr lang="x-none" sz="2000" b="1" i="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24" marR="82724" marT="41363" marB="41363" anchor="ctr">
                    <a:solidFill>
                      <a:srgbClr val="15587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2000" b="1" i="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Tipo</a:t>
                      </a:r>
                      <a:r>
                        <a:rPr lang="es-MX" sz="2000" b="1" i="0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relación</a:t>
                      </a:r>
                      <a:endParaRPr lang="x-none" sz="2000" b="1" i="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24" marR="82724" marT="41363" marB="41363" anchor="ctr">
                    <a:solidFill>
                      <a:srgbClr val="15587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2000" b="1" i="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UUID</a:t>
                      </a:r>
                      <a:endParaRPr lang="x-none" sz="2000" b="1" i="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24" marR="82724" marT="41363" marB="41363" anchor="ctr">
                    <a:solidFill>
                      <a:srgbClr val="1558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8005210"/>
                  </a:ext>
                </a:extLst>
              </a:tr>
              <a:tr h="309191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 smtClean="0"/>
                        <a:t>Pago</a:t>
                      </a:r>
                      <a:endParaRPr lang="x-none" sz="1500" b="1" dirty="0"/>
                    </a:p>
                  </a:txBody>
                  <a:tcPr marL="82724" marR="82724" marT="41363" marB="4136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 smtClean="0"/>
                        <a:t>04</a:t>
                      </a:r>
                      <a:endParaRPr lang="x-none" sz="1500" b="1" dirty="0"/>
                    </a:p>
                  </a:txBody>
                  <a:tcPr marL="82724" marR="82724" marT="41363" marB="4136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KDS11XX-UIDL253486-KIDPSME14893-LMS</a:t>
                      </a:r>
                      <a:endParaRPr lang="x-none" sz="1400" b="1" dirty="0"/>
                    </a:p>
                  </a:txBody>
                  <a:tcPr marL="82724" marR="82724" marT="41363" marB="4136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202940"/>
                  </a:ext>
                </a:extLst>
              </a:tr>
              <a:tr h="859962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El</a:t>
                      </a:r>
                      <a:r>
                        <a:rPr lang="es-MX" sz="1700" baseline="0" dirty="0" smtClean="0"/>
                        <a:t> tipo de comprobante debe ser igual al que se sustituye</a:t>
                      </a:r>
                      <a:endParaRPr lang="x-none" sz="1700" dirty="0"/>
                    </a:p>
                  </a:txBody>
                  <a:tcPr marL="82724" marR="82724" marT="41363" marB="4136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700" dirty="0" smtClean="0"/>
                        <a:t>Sustitución de los CFDI previos</a:t>
                      </a:r>
                      <a:endParaRPr lang="x-none" sz="1700" dirty="0"/>
                    </a:p>
                  </a:txBody>
                  <a:tcPr marL="82724" marR="82724" marT="41363" marB="4136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Cadena</a:t>
                      </a:r>
                      <a:r>
                        <a:rPr lang="es-MX" sz="1700" baseline="0" dirty="0" smtClean="0"/>
                        <a:t> de 32 caracteres</a:t>
                      </a:r>
                      <a:endParaRPr lang="x-none" sz="1700" dirty="0"/>
                    </a:p>
                  </a:txBody>
                  <a:tcPr marL="82724" marR="82724" marT="41363" marB="4136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5592892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864536" y="2843"/>
            <a:ext cx="7512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>
                <a:solidFill>
                  <a:schemeClr val="bg1"/>
                </a:solidFill>
              </a:rPr>
              <a:t>Complemento de recepción de pagos</a:t>
            </a:r>
            <a:endParaRPr lang="x-none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7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858237" y="1007430"/>
            <a:ext cx="8285763" cy="1192413"/>
            <a:chOff x="-532614" y="621556"/>
            <a:chExt cx="12709428" cy="1829028"/>
          </a:xfrm>
        </p:grpSpPr>
        <p:sp>
          <p:nvSpPr>
            <p:cNvPr id="2" name="CuadroTexto 1"/>
            <p:cNvSpPr txBox="1"/>
            <p:nvPr/>
          </p:nvSpPr>
          <p:spPr>
            <a:xfrm>
              <a:off x="-532614" y="1215102"/>
              <a:ext cx="37644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Componentes de la factura electrónica:</a:t>
              </a:r>
              <a:endParaRPr lang="x-none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5926657" y="621556"/>
              <a:ext cx="5056643" cy="873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Tecnológico</a:t>
              </a:r>
              <a:endParaRPr lang="x-none" sz="2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6100408" y="1576787"/>
              <a:ext cx="6076406" cy="873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Normativo (CFF) </a:t>
              </a:r>
              <a:endParaRPr lang="x-none" sz="2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Cheurón 4"/>
            <p:cNvSpPr/>
            <p:nvPr/>
          </p:nvSpPr>
          <p:spPr>
            <a:xfrm flipH="1">
              <a:off x="2453824" y="803774"/>
              <a:ext cx="1869813" cy="1608531"/>
            </a:xfrm>
            <a:prstGeom prst="chevron">
              <a:avLst>
                <a:gd name="adj" fmla="val 58128"/>
              </a:avLst>
            </a:prstGeom>
            <a:solidFill>
              <a:schemeClr val="bg1">
                <a:lumMod val="85000"/>
                <a:alpha val="1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Elipse 5"/>
            <p:cNvSpPr/>
            <p:nvPr/>
          </p:nvSpPr>
          <p:spPr>
            <a:xfrm>
              <a:off x="4702765" y="760461"/>
              <a:ext cx="705683" cy="705682"/>
            </a:xfrm>
            <a:prstGeom prst="ellipse">
              <a:avLst/>
            </a:prstGeom>
            <a:noFill/>
            <a:ln w="76200">
              <a:solidFill>
                <a:srgbClr val="009F8B"/>
              </a:solidFill>
              <a:prstDash val="lg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4870615" y="730606"/>
              <a:ext cx="386279" cy="77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400" b="1" dirty="0">
                  <a:solidFill>
                    <a:srgbClr val="7F7F7F"/>
                  </a:solidFill>
                  <a:latin typeface="+mj-lt"/>
                  <a:ea typeface="+mj-ea"/>
                  <a:cs typeface="+mj-cs"/>
                </a:rPr>
                <a:t>1</a:t>
              </a:r>
            </a:p>
          </p:txBody>
        </p:sp>
        <p:sp>
          <p:nvSpPr>
            <p:cNvPr id="8" name="Elipse 7"/>
            <p:cNvSpPr/>
            <p:nvPr/>
          </p:nvSpPr>
          <p:spPr>
            <a:xfrm>
              <a:off x="4702765" y="1706623"/>
              <a:ext cx="705683" cy="705682"/>
            </a:xfrm>
            <a:prstGeom prst="ellipse">
              <a:avLst/>
            </a:prstGeom>
            <a:noFill/>
            <a:ln w="76200">
              <a:solidFill>
                <a:srgbClr val="6E3E9B"/>
              </a:solidFill>
              <a:prstDash val="lg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rgbClr val="981F6E"/>
                </a:solidFill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4870615" y="1676766"/>
              <a:ext cx="386279" cy="77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400" b="1" dirty="0" smtClean="0">
                  <a:solidFill>
                    <a:srgbClr val="7F7F7F"/>
                  </a:solidFill>
                  <a:latin typeface="+mj-lt"/>
                  <a:ea typeface="+mj-ea"/>
                  <a:cs typeface="+mj-cs"/>
                </a:rPr>
                <a:t>2</a:t>
              </a:r>
              <a:endParaRPr lang="es-MX" sz="2400" b="1" dirty="0">
                <a:solidFill>
                  <a:srgbClr val="7F7F7F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1" name="6 Rectángulo"/>
          <p:cNvSpPr/>
          <p:nvPr/>
        </p:nvSpPr>
        <p:spPr>
          <a:xfrm>
            <a:off x="0" y="2443848"/>
            <a:ext cx="3541606" cy="398202"/>
          </a:xfrm>
          <a:prstGeom prst="rect">
            <a:avLst/>
          </a:prstGeom>
          <a:solidFill>
            <a:srgbClr val="3D4E74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2400" b="1" dirty="0">
              <a:solidFill>
                <a:srgbClr val="6E3E9B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56593" y="2395774"/>
            <a:ext cx="325488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 algn="just"/>
            <a:r>
              <a:rPr lang="es-MX" sz="2300" b="1" dirty="0" smtClean="0">
                <a:solidFill>
                  <a:schemeClr val="bg1"/>
                </a:solidFill>
              </a:rPr>
              <a:t>Componente tecnológico</a:t>
            </a:r>
            <a:endParaRPr lang="es-MX" sz="2300" b="1" dirty="0">
              <a:solidFill>
                <a:schemeClr val="bg1"/>
              </a:solidFill>
            </a:endParaRPr>
          </a:p>
        </p:txBody>
      </p:sp>
      <p:sp>
        <p:nvSpPr>
          <p:cNvPr id="13" name="6 Rectángulo"/>
          <p:cNvSpPr/>
          <p:nvPr/>
        </p:nvSpPr>
        <p:spPr>
          <a:xfrm>
            <a:off x="0" y="2804705"/>
            <a:ext cx="1835283" cy="396776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500" b="1" dirty="0" smtClean="0">
                <a:solidFill>
                  <a:schemeClr val="bg1"/>
                </a:solidFill>
              </a:rPr>
              <a:t>Anexo 20</a:t>
            </a:r>
            <a:endParaRPr lang="es-MX" sz="2500" b="1" dirty="0">
              <a:solidFill>
                <a:schemeClr val="bg1"/>
              </a:solidFill>
            </a:endParaRPr>
          </a:p>
        </p:txBody>
      </p:sp>
      <p:sp>
        <p:nvSpPr>
          <p:cNvPr id="14" name="16 Rectángulo"/>
          <p:cNvSpPr/>
          <p:nvPr/>
        </p:nvSpPr>
        <p:spPr>
          <a:xfrm>
            <a:off x="3739027" y="2443848"/>
            <a:ext cx="4947773" cy="80298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algn="just"/>
            <a:r>
              <a:rPr lang="es-MX" sz="2200" dirty="0" smtClean="0">
                <a:solidFill>
                  <a:schemeClr val="tx1"/>
                </a:solidFill>
                <a:latin typeface="+mj-lt"/>
              </a:rPr>
              <a:t>Es el documento técnico en el que </a:t>
            </a:r>
            <a:endParaRPr lang="es-MX" sz="2200" dirty="0" smtClean="0">
              <a:solidFill>
                <a:schemeClr val="tx1"/>
              </a:solidFill>
              <a:latin typeface="+mj-lt"/>
            </a:endParaRPr>
          </a:p>
          <a:p>
            <a:pPr marL="355600" algn="just"/>
            <a:r>
              <a:rPr lang="es-MX" sz="2200" b="1" dirty="0" smtClean="0">
                <a:solidFill>
                  <a:schemeClr val="tx1"/>
                </a:solidFill>
                <a:latin typeface="+mj-lt"/>
              </a:rPr>
              <a:t>se </a:t>
            </a:r>
            <a:r>
              <a:rPr lang="es-MX" sz="2200" b="1" dirty="0" smtClean="0">
                <a:solidFill>
                  <a:schemeClr val="tx1"/>
                </a:solidFill>
                <a:latin typeface="+mj-lt"/>
              </a:rPr>
              <a:t>establece el estándar </a:t>
            </a:r>
            <a:r>
              <a:rPr lang="es-MX" sz="2200" dirty="0" smtClean="0">
                <a:solidFill>
                  <a:schemeClr val="tx1"/>
                </a:solidFill>
                <a:latin typeface="+mj-lt"/>
              </a:rPr>
              <a:t>bajo el cual:</a:t>
            </a:r>
          </a:p>
        </p:txBody>
      </p:sp>
      <p:sp>
        <p:nvSpPr>
          <p:cNvPr id="15" name="2 Rectángulo"/>
          <p:cNvSpPr/>
          <p:nvPr/>
        </p:nvSpPr>
        <p:spPr>
          <a:xfrm>
            <a:off x="1346200" y="6092174"/>
            <a:ext cx="3065927" cy="24473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algn="just"/>
            <a:r>
              <a:rPr lang="es-MX" sz="2200" dirty="0" smtClean="0">
                <a:solidFill>
                  <a:schemeClr val="tx1"/>
                </a:solidFill>
                <a:latin typeface="+mj-lt"/>
              </a:rPr>
              <a:t>3. Determina el proceso de cancelación.</a:t>
            </a:r>
            <a:endParaRPr lang="es-MX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17 Rectángulo"/>
          <p:cNvSpPr/>
          <p:nvPr/>
        </p:nvSpPr>
        <p:spPr>
          <a:xfrm>
            <a:off x="5260225" y="4927916"/>
            <a:ext cx="3642474" cy="156178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algn="just"/>
            <a:r>
              <a:rPr lang="es-MX" sz="2200" dirty="0" smtClean="0">
                <a:solidFill>
                  <a:schemeClr val="tx1"/>
                </a:solidFill>
                <a:latin typeface="+mj-lt"/>
              </a:rPr>
              <a:t>5. Se define el uso de complementos, complementos concepto y Addenda (normados fuera de la RMF).</a:t>
            </a:r>
            <a:endParaRPr lang="es-MX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18 Rectángulo"/>
          <p:cNvSpPr/>
          <p:nvPr/>
        </p:nvSpPr>
        <p:spPr>
          <a:xfrm>
            <a:off x="5260224" y="3909765"/>
            <a:ext cx="3642475" cy="34283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algn="just"/>
            <a:r>
              <a:rPr lang="es-MX" sz="2200" dirty="0" smtClean="0">
                <a:solidFill>
                  <a:schemeClr val="tx1"/>
                </a:solidFill>
                <a:latin typeface="+mj-lt"/>
              </a:rPr>
              <a:t>4. Se establece el proceso de firmado.</a:t>
            </a:r>
          </a:p>
        </p:txBody>
      </p:sp>
      <p:sp>
        <p:nvSpPr>
          <p:cNvPr id="18" name="19 Rectángulo"/>
          <p:cNvSpPr/>
          <p:nvPr/>
        </p:nvSpPr>
        <p:spPr>
          <a:xfrm>
            <a:off x="1346200" y="4502389"/>
            <a:ext cx="3034609" cy="94445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algn="just"/>
            <a:r>
              <a:rPr lang="es-MX" sz="2200" dirty="0" smtClean="0">
                <a:solidFill>
                  <a:schemeClr val="tx1"/>
                </a:solidFill>
                <a:latin typeface="+mj-lt"/>
              </a:rPr>
              <a:t>2. </a:t>
            </a:r>
            <a:r>
              <a:rPr lang="es-MX" sz="2200" dirty="0">
                <a:solidFill>
                  <a:schemeClr val="tx1"/>
                </a:solidFill>
                <a:latin typeface="+mj-lt"/>
              </a:rPr>
              <a:t>E</a:t>
            </a:r>
            <a:r>
              <a:rPr lang="es-MX" sz="2200" dirty="0" smtClean="0">
                <a:solidFill>
                  <a:schemeClr val="tx1"/>
                </a:solidFill>
                <a:latin typeface="+mj-lt"/>
              </a:rPr>
              <a:t>mitir el documento que ampara retenciones.</a:t>
            </a:r>
          </a:p>
        </p:txBody>
      </p:sp>
      <p:sp>
        <p:nvSpPr>
          <p:cNvPr id="19" name="20 Rectángulo"/>
          <p:cNvSpPr/>
          <p:nvPr/>
        </p:nvSpPr>
        <p:spPr>
          <a:xfrm>
            <a:off x="1346200" y="3713977"/>
            <a:ext cx="3065927" cy="39157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algn="just"/>
            <a:r>
              <a:rPr lang="es-MX" sz="2200" dirty="0" smtClean="0">
                <a:solidFill>
                  <a:schemeClr val="tx1"/>
                </a:solidFill>
                <a:latin typeface="+mj-lt"/>
              </a:rPr>
              <a:t>1. Emitir una factura.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"/>
          <a:stretch/>
        </p:blipFill>
        <p:spPr bwMode="auto">
          <a:xfrm>
            <a:off x="475539" y="3662579"/>
            <a:ext cx="511412" cy="67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" t="1791" r="2613" b="3313"/>
          <a:stretch/>
        </p:blipFill>
        <p:spPr bwMode="auto">
          <a:xfrm>
            <a:off x="635161" y="3492092"/>
            <a:ext cx="511412" cy="66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23" y="4791503"/>
            <a:ext cx="460029" cy="501848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9" y="5634975"/>
            <a:ext cx="578763" cy="57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45" y="3850684"/>
            <a:ext cx="834170" cy="74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80" t="5753" r="3813" b="3378"/>
          <a:stretch/>
        </p:blipFill>
        <p:spPr bwMode="auto">
          <a:xfrm>
            <a:off x="4792283" y="4927916"/>
            <a:ext cx="621468" cy="62555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8" y="4577150"/>
            <a:ext cx="489470" cy="46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1 Título"/>
          <p:cNvSpPr txBox="1">
            <a:spLocks/>
          </p:cNvSpPr>
          <p:nvPr/>
        </p:nvSpPr>
        <p:spPr>
          <a:xfrm>
            <a:off x="2245222" y="0"/>
            <a:ext cx="6120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lvl="0" algn="r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s-MX" dirty="0" smtClean="0"/>
              <a:t>Conceptos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55027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>
          <a:xfrm>
            <a:off x="-1" y="1171513"/>
            <a:ext cx="5884895" cy="630314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3300" b="1" dirty="0">
              <a:solidFill>
                <a:schemeClr val="bg1"/>
              </a:solidFill>
            </a:endParaRPr>
          </a:p>
        </p:txBody>
      </p:sp>
      <p:sp>
        <p:nvSpPr>
          <p:cNvPr id="5" name="6 Rectángulo"/>
          <p:cNvSpPr/>
          <p:nvPr/>
        </p:nvSpPr>
        <p:spPr>
          <a:xfrm>
            <a:off x="0" y="450083"/>
            <a:ext cx="9144000" cy="721430"/>
          </a:xfrm>
          <a:prstGeom prst="rect">
            <a:avLst/>
          </a:prstGeom>
          <a:solidFill>
            <a:srgbClr val="3D4E74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2400" b="1" dirty="0">
              <a:solidFill>
                <a:srgbClr val="6E3E9B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0556" y="509379"/>
            <a:ext cx="7705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Esquemas de cancelación de facturas electrónicas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00277" y="1270516"/>
            <a:ext cx="5098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Autorización de la cancelación de las facturas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00277" y="1940850"/>
            <a:ext cx="42204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Modalidad uno a uno</a:t>
            </a:r>
            <a:endParaRPr lang="es-MX" sz="2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30424" y="279702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595959"/>
                </a:solidFill>
              </a:rPr>
              <a:t>Emisor</a:t>
            </a:r>
            <a:endParaRPr lang="es-MX" sz="2000" dirty="0">
              <a:solidFill>
                <a:srgbClr val="595959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764421" y="2396919"/>
            <a:ext cx="2031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595959"/>
                </a:solidFill>
              </a:rPr>
              <a:t>Buzón tributario</a:t>
            </a:r>
            <a:endParaRPr lang="es-MX" sz="2000" dirty="0">
              <a:solidFill>
                <a:srgbClr val="595959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972477" y="2739949"/>
            <a:ext cx="1144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595959"/>
                </a:solidFill>
              </a:rPr>
              <a:t>Receptor</a:t>
            </a:r>
            <a:endParaRPr lang="es-MX" sz="2000" dirty="0">
              <a:solidFill>
                <a:srgbClr val="595959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300577" y="3270805"/>
            <a:ext cx="1861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595959"/>
                </a:solidFill>
              </a:rPr>
              <a:t>solicitud</a:t>
            </a:r>
            <a:endParaRPr lang="es-MX" sz="2000" dirty="0">
              <a:solidFill>
                <a:srgbClr val="595959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879660" y="3304860"/>
            <a:ext cx="1953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595959"/>
                </a:solidFill>
              </a:rPr>
              <a:t>Respuesta</a:t>
            </a:r>
            <a:endParaRPr lang="es-MX" sz="2000" dirty="0">
              <a:solidFill>
                <a:srgbClr val="595959"/>
              </a:solidFill>
            </a:endParaRPr>
          </a:p>
        </p:txBody>
      </p:sp>
      <p:sp>
        <p:nvSpPr>
          <p:cNvPr id="14" name="Cheurón 13"/>
          <p:cNvSpPr/>
          <p:nvPr/>
        </p:nvSpPr>
        <p:spPr>
          <a:xfrm rot="10800000" flipH="1">
            <a:off x="6797621" y="3329019"/>
            <a:ext cx="906498" cy="3106444"/>
          </a:xfrm>
          <a:prstGeom prst="chevron">
            <a:avLst>
              <a:gd name="adj" fmla="val 5812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CuadroTexto 14"/>
          <p:cNvSpPr txBox="1"/>
          <p:nvPr/>
        </p:nvSpPr>
        <p:spPr>
          <a:xfrm>
            <a:off x="7639936" y="4109656"/>
            <a:ext cx="1391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595959"/>
                </a:solidFill>
              </a:rPr>
              <a:t>Afirmativa </a:t>
            </a:r>
            <a:endParaRPr lang="es-MX" b="1" dirty="0" smtClean="0">
              <a:solidFill>
                <a:srgbClr val="595959"/>
              </a:solidFill>
            </a:endParaRPr>
          </a:p>
          <a:p>
            <a:pPr algn="ctr"/>
            <a:r>
              <a:rPr lang="es-MX" sz="3300" dirty="0" smtClean="0">
                <a:solidFill>
                  <a:srgbClr val="595959"/>
                </a:solidFill>
              </a:rPr>
              <a:t>ficta</a:t>
            </a:r>
            <a:endParaRPr lang="es-MX" sz="3300" dirty="0" smtClean="0">
              <a:solidFill>
                <a:srgbClr val="595959"/>
              </a:solidFill>
            </a:endParaRPr>
          </a:p>
          <a:p>
            <a:pPr algn="ctr"/>
            <a:r>
              <a:rPr lang="es-MX" sz="3300" b="1" dirty="0" smtClean="0">
                <a:solidFill>
                  <a:srgbClr val="595959"/>
                </a:solidFill>
              </a:rPr>
              <a:t>3 días</a:t>
            </a:r>
            <a:endParaRPr lang="es-MX" sz="3300" b="1" dirty="0">
              <a:solidFill>
                <a:srgbClr val="595959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746" y="2890646"/>
            <a:ext cx="1485464" cy="97930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152" y="4063203"/>
            <a:ext cx="1899998" cy="2794797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250950" y="4490093"/>
            <a:ext cx="28891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kern="1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Modalidad masiva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256" y="3456220"/>
            <a:ext cx="1743631" cy="76757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7808" y="3456220"/>
            <a:ext cx="1743631" cy="767577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2793569" y="5008873"/>
            <a:ext cx="2109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595959"/>
                </a:solidFill>
              </a:rPr>
              <a:t>Servicios de 3eros.</a:t>
            </a:r>
            <a:endParaRPr lang="es-MX" sz="2000" dirty="0">
              <a:solidFill>
                <a:srgbClr val="595959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972477" y="5009400"/>
            <a:ext cx="1144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595959"/>
                </a:solidFill>
              </a:rPr>
              <a:t>Receptor</a:t>
            </a:r>
            <a:endParaRPr lang="es-MX" sz="2000" dirty="0">
              <a:solidFill>
                <a:srgbClr val="595959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879660" y="5575015"/>
            <a:ext cx="1953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595959"/>
                </a:solidFill>
              </a:rPr>
              <a:t>Respuesta</a:t>
            </a:r>
            <a:endParaRPr lang="es-MX" sz="2000" dirty="0">
              <a:solidFill>
                <a:srgbClr val="595959"/>
              </a:solidFill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256" y="5726375"/>
            <a:ext cx="1743631" cy="767577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430424" y="5009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595959"/>
                </a:solidFill>
              </a:rPr>
              <a:t>Emisor</a:t>
            </a:r>
            <a:endParaRPr lang="es-MX" sz="2000" dirty="0">
              <a:solidFill>
                <a:srgbClr val="595959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1300577" y="5482472"/>
            <a:ext cx="1861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595959"/>
                </a:solidFill>
              </a:rPr>
              <a:t>solicitud</a:t>
            </a:r>
            <a:endParaRPr lang="es-MX" sz="2000" dirty="0">
              <a:solidFill>
                <a:srgbClr val="595959"/>
              </a:solidFill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7808" y="5667887"/>
            <a:ext cx="1743631" cy="76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40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/>
        </p:nvSpPr>
        <p:spPr>
          <a:xfrm>
            <a:off x="2630894" y="3299201"/>
            <a:ext cx="3839048" cy="694322"/>
          </a:xfrm>
          <a:prstGeom prst="rect">
            <a:avLst/>
          </a:prstGeom>
          <a:solidFill>
            <a:srgbClr val="3D4E74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2400" b="1" dirty="0">
              <a:solidFill>
                <a:srgbClr val="6E3E9B"/>
              </a:solidFill>
            </a:endParaRPr>
          </a:p>
        </p:txBody>
      </p:sp>
      <p:sp>
        <p:nvSpPr>
          <p:cNvPr id="3" name="6 Rectángulo"/>
          <p:cNvSpPr/>
          <p:nvPr/>
        </p:nvSpPr>
        <p:spPr>
          <a:xfrm>
            <a:off x="0" y="2002636"/>
            <a:ext cx="9144000" cy="688104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3300" b="1" dirty="0">
              <a:solidFill>
                <a:schemeClr val="bg1"/>
              </a:solidFill>
            </a:endParaRPr>
          </a:p>
        </p:txBody>
      </p:sp>
      <p:sp>
        <p:nvSpPr>
          <p:cNvPr id="4" name="6 Rectángulo"/>
          <p:cNvSpPr/>
          <p:nvPr/>
        </p:nvSpPr>
        <p:spPr>
          <a:xfrm>
            <a:off x="0" y="1176711"/>
            <a:ext cx="9144000" cy="694322"/>
          </a:xfrm>
          <a:prstGeom prst="rect">
            <a:avLst/>
          </a:prstGeom>
          <a:solidFill>
            <a:srgbClr val="3D4E74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2400" b="1" dirty="0">
              <a:solidFill>
                <a:srgbClr val="6E3E9B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31464" y="2139586"/>
            <a:ext cx="65532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Comunicado de prensa</a:t>
            </a:r>
            <a:r>
              <a:rPr lang="es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del </a:t>
            </a:r>
            <a:r>
              <a:rPr lang="es-MX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 de mayo de </a:t>
            </a:r>
            <a:r>
              <a:rPr lang="es-MX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2017.</a:t>
            </a:r>
            <a:endParaRPr lang="es-MX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975359" y="3366569"/>
            <a:ext cx="32209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de enero de 2018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84971" y="1275755"/>
            <a:ext cx="8246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rgbClr val="FFFFFF"/>
                </a:solidFill>
              </a:rPr>
              <a:t>Inicio de la vigencia de la cancelación con autorización.</a:t>
            </a:r>
            <a:endParaRPr lang="es-MX" sz="2200" b="1" dirty="0">
              <a:solidFill>
                <a:srgbClr val="FFFFFF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973681" y="5345628"/>
            <a:ext cx="5213842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Resolución 2017 </a:t>
            </a:r>
            <a:endParaRPr lang="es-ES" sz="22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próxima publicación).</a:t>
            </a:r>
            <a:endParaRPr lang="es-MX" sz="2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03" y="4641694"/>
            <a:ext cx="8242741" cy="8750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590820" y="0"/>
            <a:ext cx="4616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s-MX" sz="2200" dirty="0"/>
              <a:t>Inicio de vigencia cancelación de CFDI </a:t>
            </a:r>
          </a:p>
        </p:txBody>
      </p:sp>
    </p:spTree>
    <p:extLst>
      <p:ext uri="{BB962C8B-B14F-4D97-AF65-F5344CB8AC3E}">
        <p14:creationId xmlns:p14="http://schemas.microsoft.com/office/powerpoint/2010/main" val="1841253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9276" y="1055492"/>
            <a:ext cx="7776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Dentro de la Guía de llenado de los comprobantes fiscales digitales por internet, publicada en el portal del SAT el 23 de mayo de 2017, se incluye el </a:t>
            </a:r>
            <a:r>
              <a:rPr lang="es-MX" dirty="0" err="1" smtClean="0"/>
              <a:t>Apendice</a:t>
            </a:r>
            <a:r>
              <a:rPr lang="es-MX" dirty="0" smtClean="0"/>
              <a:t> 6, relativo al</a:t>
            </a:r>
            <a:r>
              <a:rPr lang="x-none" dirty="0" smtClean="0"/>
              <a:t> </a:t>
            </a:r>
            <a:r>
              <a:rPr lang="x-none" dirty="0"/>
              <a:t>Procedimiento para la emisión de los CFDI en el caso de anticipos </a:t>
            </a:r>
            <a:r>
              <a:rPr lang="x-none" dirty="0" smtClean="0"/>
              <a:t>recibidos.</a:t>
            </a:r>
            <a:endParaRPr lang="x-none" dirty="0"/>
          </a:p>
        </p:txBody>
      </p:sp>
      <p:sp>
        <p:nvSpPr>
          <p:cNvPr id="3" name="Rectángulo 2"/>
          <p:cNvSpPr/>
          <p:nvPr/>
        </p:nvSpPr>
        <p:spPr>
          <a:xfrm>
            <a:off x="569276" y="2447753"/>
            <a:ext cx="2689329" cy="631965"/>
          </a:xfrm>
          <a:prstGeom prst="rect">
            <a:avLst/>
          </a:prstGeom>
          <a:gradFill flip="none" rotWithShape="1">
            <a:gsLst>
              <a:gs pos="0">
                <a:srgbClr val="00CC99">
                  <a:shade val="30000"/>
                  <a:satMod val="115000"/>
                </a:srgbClr>
              </a:gs>
              <a:gs pos="50000">
                <a:srgbClr val="00CC99">
                  <a:shade val="67500"/>
                  <a:satMod val="115000"/>
                </a:srgbClr>
              </a:gs>
              <a:gs pos="100000">
                <a:srgbClr val="00CC9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Anticipos recibidos</a:t>
            </a:r>
            <a:endParaRPr lang="x-none" b="1" dirty="0"/>
          </a:p>
        </p:txBody>
      </p:sp>
      <p:sp>
        <p:nvSpPr>
          <p:cNvPr id="4" name="Rectángulo 3"/>
          <p:cNvSpPr/>
          <p:nvPr/>
        </p:nvSpPr>
        <p:spPr>
          <a:xfrm>
            <a:off x="3258605" y="2447753"/>
            <a:ext cx="5885395" cy="6319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No se consideran anticipos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58605" y="3258191"/>
            <a:ext cx="5269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/>
              <a:t>La entrega de una cantidad por concepto de garantía o </a:t>
            </a:r>
            <a:r>
              <a:rPr lang="es-ES" sz="1500" dirty="0" smtClean="0"/>
              <a:t>depósito </a:t>
            </a:r>
          </a:p>
          <a:p>
            <a:pPr algn="just"/>
            <a:r>
              <a:rPr lang="es-ES" sz="1500" b="1" dirty="0" smtClean="0"/>
              <a:t>Ejemplo. </a:t>
            </a:r>
            <a:r>
              <a:rPr lang="es-ES" sz="1500" dirty="0" smtClean="0"/>
              <a:t>Depósito </a:t>
            </a:r>
            <a:r>
              <a:rPr lang="es-ES" sz="1500" dirty="0"/>
              <a:t>que en ocasiones se realiza por el arrendatario al arrendador para garantizar del pago de las rentas en el caso de un contrato de arrendamiento inmobiliario.</a:t>
            </a:r>
          </a:p>
          <a:p>
            <a:pPr algn="just"/>
            <a:endParaRPr lang="es-ES" sz="1500" dirty="0"/>
          </a:p>
          <a:p>
            <a:pPr algn="just"/>
            <a:r>
              <a:rPr lang="es-ES" sz="1500" dirty="0" smtClean="0"/>
              <a:t>En </a:t>
            </a:r>
            <a:r>
              <a:rPr lang="es-ES" sz="1500" dirty="0"/>
              <a:t>el caso de operaciones en las cuales ya exista </a:t>
            </a:r>
            <a:r>
              <a:rPr lang="es-ES" sz="1500" dirty="0" smtClean="0"/>
              <a:t>acuerdo entre las partes, </a:t>
            </a:r>
            <a:r>
              <a:rPr lang="es-ES" sz="1500" dirty="0"/>
              <a:t>sobre el bien o servicio que se va a adquirir y de su precio, aunque se trate de un acuerdo no </a:t>
            </a:r>
            <a:r>
              <a:rPr lang="es-ES" sz="1500" dirty="0" smtClean="0"/>
              <a:t>escrito</a:t>
            </a:r>
            <a:r>
              <a:rPr lang="es-ES" sz="1500" dirty="0" smtClean="0"/>
              <a:t>.</a:t>
            </a:r>
          </a:p>
          <a:p>
            <a:pPr algn="just"/>
            <a:endParaRPr lang="es-ES" sz="1500" dirty="0" smtClean="0"/>
          </a:p>
          <a:p>
            <a:pPr algn="just"/>
            <a:r>
              <a:rPr lang="es-ES" sz="1500" b="1" dirty="0" smtClean="0"/>
              <a:t>Ejemplo. </a:t>
            </a:r>
            <a:r>
              <a:rPr lang="es-ES" sz="1500" dirty="0" smtClean="0"/>
              <a:t>Cuando el </a:t>
            </a:r>
            <a:r>
              <a:rPr lang="es-ES" sz="1500" dirty="0"/>
              <a:t>comprador o adquirente del servicio realiza el pago de una parte </a:t>
            </a:r>
            <a:r>
              <a:rPr lang="es-ES" sz="1500" dirty="0" smtClean="0"/>
              <a:t>del precio acordado del bien o servicio, esta venta se considera pago en parcialidades </a:t>
            </a:r>
            <a:r>
              <a:rPr lang="es-ES" sz="1500" dirty="0"/>
              <a:t>y </a:t>
            </a:r>
            <a:r>
              <a:rPr lang="es-ES" sz="1500" dirty="0" smtClean="0"/>
              <a:t>no </a:t>
            </a:r>
            <a:r>
              <a:rPr lang="es-ES" sz="1500" dirty="0"/>
              <a:t>un anticipo</a:t>
            </a:r>
            <a:endParaRPr lang="x-none" sz="15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084" y="4949311"/>
            <a:ext cx="765985" cy="7861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251" y="3400525"/>
            <a:ext cx="920818" cy="102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94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18242" y="1689988"/>
            <a:ext cx="6824886" cy="17698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 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82401" y="860983"/>
            <a:ext cx="7360727" cy="436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Procedimientos de registro de anticipos: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21169" y="1738950"/>
            <a:ext cx="834628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>
                <a:solidFill>
                  <a:srgbClr val="504F4F"/>
                </a:solidFill>
                <a:latin typeface="+mj-lt"/>
              </a:rPr>
              <a:t> Facturación aplicando anticipo con CFDI de </a:t>
            </a:r>
            <a:r>
              <a:rPr lang="x-none" dirty="0" smtClean="0">
                <a:solidFill>
                  <a:srgbClr val="504F4F"/>
                </a:solidFill>
                <a:latin typeface="+mj-lt"/>
              </a:rPr>
              <a:t>egreso</a:t>
            </a:r>
            <a:endParaRPr lang="es-ES_tradnl" dirty="0" smtClean="0">
              <a:solidFill>
                <a:srgbClr val="504F4F"/>
              </a:solidFill>
              <a:latin typeface="+mj-lt"/>
            </a:endParaRPr>
          </a:p>
          <a:p>
            <a:endParaRPr lang="x-none" dirty="0" smtClean="0">
              <a:solidFill>
                <a:srgbClr val="504F4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latin typeface="+mj-lt"/>
              </a:rPr>
              <a:t>Emisión de un CFDI por el valor del anticipo </a:t>
            </a:r>
            <a:r>
              <a:rPr lang="x-none" dirty="0" smtClean="0">
                <a:latin typeface="+mj-lt"/>
              </a:rPr>
              <a:t>recibido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latin typeface="+mj-lt"/>
              </a:rPr>
              <a:t>Emisión de un CFDI por el valor total de la operación</a:t>
            </a:r>
            <a:r>
              <a:rPr lang="x-none" dirty="0" smtClean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latin typeface="+mj-lt"/>
              </a:rPr>
              <a:t> Emisión de un CFDI de tipo “Egreso”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48538" y="1738950"/>
            <a:ext cx="939408" cy="926125"/>
          </a:xfrm>
          <a:prstGeom prst="rect">
            <a:avLst/>
          </a:prstGeom>
          <a:solidFill>
            <a:srgbClr val="012D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318243" y="3908775"/>
            <a:ext cx="6824886" cy="22334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 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013164" y="4093279"/>
            <a:ext cx="612996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>
                <a:solidFill>
                  <a:srgbClr val="504F4F"/>
                </a:solidFill>
                <a:latin typeface="+mj-lt"/>
              </a:rPr>
              <a:t>Facturación aplicando anticipo con remanente de la </a:t>
            </a:r>
            <a:r>
              <a:rPr lang="x-none" dirty="0" smtClean="0">
                <a:solidFill>
                  <a:srgbClr val="504F4F"/>
                </a:solidFill>
                <a:latin typeface="+mj-lt"/>
              </a:rPr>
              <a:t>contraprestación</a:t>
            </a:r>
            <a:endParaRPr lang="es-ES_tradnl" dirty="0" smtClean="0">
              <a:solidFill>
                <a:srgbClr val="504F4F"/>
              </a:solidFill>
              <a:latin typeface="+mj-lt"/>
            </a:endParaRPr>
          </a:p>
          <a:p>
            <a:endParaRPr lang="x-none" dirty="0" smtClean="0">
              <a:solidFill>
                <a:srgbClr val="504F4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latin typeface="+mj-lt"/>
              </a:rPr>
              <a:t>Emisión de un CFDI por el valor del anticipo </a:t>
            </a:r>
            <a:r>
              <a:rPr lang="x-none" dirty="0" smtClean="0">
                <a:latin typeface="+mj-lt"/>
              </a:rPr>
              <a:t>recibido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 smtClean="0">
                <a:latin typeface="+mj-lt"/>
              </a:rPr>
              <a:t>Emisión </a:t>
            </a:r>
            <a:r>
              <a:rPr lang="x-none" dirty="0">
                <a:latin typeface="+mj-lt"/>
              </a:rPr>
              <a:t>de un CFDI por el remanente de la contraprestación, relacionando el anticipo recibido</a:t>
            </a:r>
            <a:endParaRPr lang="x-none" dirty="0">
              <a:solidFill>
                <a:srgbClr val="504F4F"/>
              </a:solidFill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48538" y="3908775"/>
            <a:ext cx="939408" cy="872806"/>
          </a:xfrm>
          <a:prstGeom prst="rect">
            <a:avLst/>
          </a:prstGeom>
          <a:solidFill>
            <a:srgbClr val="981F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bg1"/>
                </a:solidFill>
              </a:rPr>
              <a:t>B</a:t>
            </a:r>
            <a:endParaRPr lang="es-ES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46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1_Contact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1" b="16823"/>
          <a:stretch/>
        </p:blipFill>
        <p:spPr>
          <a:xfrm>
            <a:off x="3262391" y="427000"/>
            <a:ext cx="5881609" cy="4233853"/>
          </a:xfrm>
          <a:prstGeom prst="rect">
            <a:avLst/>
          </a:prstGeom>
        </p:spPr>
      </p:pic>
      <p:pic>
        <p:nvPicPr>
          <p:cNvPr id="3" name="Imagen 2" descr="10_SATmá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96" y="5447738"/>
            <a:ext cx="3233137" cy="26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1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01_cicl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5" t="10229" r="19105" b="10197"/>
          <a:stretch/>
        </p:blipFill>
        <p:spPr>
          <a:xfrm>
            <a:off x="114300" y="847561"/>
            <a:ext cx="5867823" cy="582885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083605" y="2362702"/>
            <a:ext cx="25043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México, la factura electrónica es el único </a:t>
            </a: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medio </a:t>
            </a: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comprobación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fiscal reconocido en las disposiciones fiscales.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133771" y="4190332"/>
            <a:ext cx="2549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chemeClr val="accent5">
                    <a:lumMod val="50000"/>
                  </a:schemeClr>
                </a:solidFill>
              </a:rPr>
              <a:t>La factura electrónica es una obligación de quien:</a:t>
            </a:r>
          </a:p>
          <a:p>
            <a:endParaRPr lang="es-MX" b="1" i="1" dirty="0" smtClean="0">
              <a:solidFill>
                <a:srgbClr val="7030A0"/>
              </a:solidFill>
            </a:endParaRPr>
          </a:p>
          <a:p>
            <a:pPr marL="274638" indent="-274638">
              <a:buFont typeface="Wingdings" pitchFamily="2" charset="2"/>
              <a:buChar char="ü"/>
            </a:pPr>
            <a:r>
              <a:rPr lang="es-MX" dirty="0">
                <a:solidFill>
                  <a:srgbClr val="404040"/>
                </a:solidFill>
              </a:rPr>
              <a:t>Realiza actividades económicas</a:t>
            </a:r>
          </a:p>
          <a:p>
            <a:pPr marL="274638" indent="-274638">
              <a:buFont typeface="Wingdings" pitchFamily="2" charset="2"/>
              <a:buChar char="ü"/>
            </a:pPr>
            <a:r>
              <a:rPr lang="es-MX" dirty="0">
                <a:solidFill>
                  <a:srgbClr val="404040"/>
                </a:solidFill>
              </a:rPr>
              <a:t>Percibe un ingreso</a:t>
            </a:r>
          </a:p>
          <a:p>
            <a:pPr marL="274638" indent="-274638">
              <a:buFont typeface="Wingdings" pitchFamily="2" charset="2"/>
              <a:buChar char="ü"/>
            </a:pPr>
            <a:r>
              <a:rPr lang="es-MX" dirty="0">
                <a:solidFill>
                  <a:srgbClr val="404040"/>
                </a:solidFill>
              </a:rPr>
              <a:t>Realiza una retención o paga nómina.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5982123" y="737854"/>
            <a:ext cx="2650518" cy="1251515"/>
            <a:chOff x="5982123" y="737854"/>
            <a:chExt cx="2650518" cy="1251515"/>
          </a:xfrm>
        </p:grpSpPr>
        <p:sp>
          <p:nvSpPr>
            <p:cNvPr id="2" name="Llamada rectangular redondeada 1"/>
            <p:cNvSpPr/>
            <p:nvPr/>
          </p:nvSpPr>
          <p:spPr>
            <a:xfrm>
              <a:off x="5982123" y="737854"/>
              <a:ext cx="2650518" cy="1251515"/>
            </a:xfrm>
            <a:prstGeom prst="wedgeRoundRectCallou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6076987" y="915012"/>
              <a:ext cx="250434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500" b="1" dirty="0">
                  <a:solidFill>
                    <a:schemeClr val="bg1"/>
                  </a:solidFill>
                </a:rPr>
                <a:t>Para la Administración Tributaria, la factura es el eje de </a:t>
              </a:r>
              <a:r>
                <a:rPr lang="es-MX" sz="1500" b="1" dirty="0" smtClean="0">
                  <a:solidFill>
                    <a:schemeClr val="bg1"/>
                  </a:solidFill>
                </a:rPr>
                <a:t>un ecosistema </a:t>
              </a:r>
              <a:r>
                <a:rPr lang="es-MX" sz="1500" b="1" dirty="0">
                  <a:solidFill>
                    <a:schemeClr val="bg1"/>
                  </a:solidFill>
                </a:rPr>
                <a:t>digital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450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/>
          <p:cNvGrpSpPr/>
          <p:nvPr/>
        </p:nvGrpSpPr>
        <p:grpSpPr>
          <a:xfrm>
            <a:off x="741319" y="688760"/>
            <a:ext cx="8336262" cy="6116718"/>
            <a:chOff x="4740099" y="1249682"/>
            <a:chExt cx="9549654" cy="700704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099" y="1249682"/>
              <a:ext cx="9549654" cy="7007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4745997" y="4412905"/>
              <a:ext cx="3310148" cy="525957"/>
            </a:xfrm>
            <a:prstGeom prst="rect">
              <a:avLst/>
            </a:prstGeom>
            <a:solidFill>
              <a:srgbClr val="3D4E7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4745997" y="4432647"/>
              <a:ext cx="2518438" cy="528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S_tradnl" sz="2400" b="1" dirty="0" smtClean="0">
                  <a:solidFill>
                    <a:schemeClr val="bg1"/>
                  </a:solidFill>
                </a:rPr>
                <a:t>Comprobante</a:t>
              </a:r>
              <a:endParaRPr lang="x-none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8363565" y="1258804"/>
              <a:ext cx="1347425" cy="525957"/>
            </a:xfrm>
            <a:prstGeom prst="rect">
              <a:avLst/>
            </a:prstGeom>
            <a:solidFill>
              <a:srgbClr val="009F8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8363565" y="2503140"/>
              <a:ext cx="1347425" cy="525957"/>
            </a:xfrm>
            <a:prstGeom prst="rect">
              <a:avLst/>
            </a:prstGeom>
            <a:solidFill>
              <a:srgbClr val="00755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8491570" y="1283722"/>
              <a:ext cx="8399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ES_tradnl" sz="1800" b="1" dirty="0" smtClean="0">
                  <a:solidFill>
                    <a:schemeClr val="bg1"/>
                  </a:solidFill>
                </a:rPr>
                <a:t>Emisor </a:t>
              </a:r>
              <a:endParaRPr lang="x-none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8491570" y="2556394"/>
              <a:ext cx="10536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ES_tradnl" sz="1800" b="1" dirty="0" smtClean="0">
                  <a:solidFill>
                    <a:schemeClr val="bg1"/>
                  </a:solidFill>
                </a:rPr>
                <a:t>Receptor</a:t>
              </a:r>
              <a:endParaRPr lang="x-none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8363565" y="3708992"/>
              <a:ext cx="1347425" cy="525957"/>
            </a:xfrm>
            <a:prstGeom prst="rect">
              <a:avLst/>
            </a:prstGeom>
            <a:solidFill>
              <a:srgbClr val="012D3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595959"/>
                </a:solidFill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8363565" y="4675883"/>
              <a:ext cx="1347425" cy="525957"/>
            </a:xfrm>
            <a:prstGeom prst="rect">
              <a:avLst/>
            </a:prstGeom>
            <a:solidFill>
              <a:srgbClr val="981F6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595959"/>
                </a:solidFill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8491570" y="4738807"/>
              <a:ext cx="11862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ES_tradnl" sz="1800" b="1" dirty="0" smtClean="0">
                  <a:solidFill>
                    <a:schemeClr val="bg1"/>
                  </a:solidFill>
                </a:rPr>
                <a:t>Impuestos</a:t>
              </a:r>
              <a:endParaRPr lang="x-none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8491570" y="3784575"/>
              <a:ext cx="1187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ES_tradnl" sz="1800" b="1" dirty="0" smtClean="0">
                  <a:solidFill>
                    <a:schemeClr val="bg1"/>
                  </a:solidFill>
                </a:rPr>
                <a:t>Conceptos</a:t>
              </a:r>
              <a:endParaRPr lang="x-none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8363565" y="5856078"/>
              <a:ext cx="1347425" cy="525957"/>
            </a:xfrm>
            <a:prstGeom prst="rect">
              <a:avLst/>
            </a:prstGeom>
            <a:solidFill>
              <a:srgbClr val="EE2B3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595959"/>
                </a:solidFill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66487" y="5924198"/>
              <a:ext cx="1320325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ES_tradnl" sz="1500" b="1" dirty="0" smtClean="0">
                  <a:solidFill>
                    <a:schemeClr val="bg1"/>
                  </a:solidFill>
                </a:rPr>
                <a:t>Complemento</a:t>
              </a:r>
              <a:endParaRPr lang="x-none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8363565" y="7390493"/>
              <a:ext cx="1347425" cy="52595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595959"/>
                </a:solidFill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8566369" y="7458613"/>
              <a:ext cx="10501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ES_tradnl" sz="1800" b="1" dirty="0" err="1" smtClean="0">
                  <a:solidFill>
                    <a:schemeClr val="bg1"/>
                  </a:solidFill>
                </a:rPr>
                <a:t>Addenda</a:t>
              </a:r>
              <a:endParaRPr lang="x-none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4453778" y="0"/>
            <a:ext cx="38521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200" b="1" dirty="0">
                <a:solidFill>
                  <a:schemeClr val="bg1"/>
                </a:solidFill>
              </a:rPr>
              <a:t>Estructura del CFDI</a:t>
            </a:r>
            <a:endParaRPr lang="x-none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32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flipH="1">
            <a:off x="2556794" y="1069268"/>
            <a:ext cx="632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rgbClr val="404040"/>
                </a:solidFill>
              </a:rPr>
              <a:t>Se emiten por los ingresos que obtiene los contribuyentes</a:t>
            </a:r>
            <a:r>
              <a:rPr lang="es-MX" dirty="0" smtClean="0">
                <a:solidFill>
                  <a:srgbClr val="404040"/>
                </a:solidFill>
              </a:rPr>
              <a:t>.</a:t>
            </a:r>
            <a:endParaRPr lang="es-MX" dirty="0">
              <a:solidFill>
                <a:srgbClr val="40404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 flipH="1">
            <a:off x="2556794" y="2073143"/>
            <a:ext cx="6324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Amparan devoluciones, descuentos y bonificaciones</a:t>
            </a:r>
            <a:endParaRPr lang="es-MX" dirty="0">
              <a:solidFill>
                <a:srgbClr val="40404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 flipH="1">
            <a:off x="2556794" y="2969475"/>
            <a:ext cx="6324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Sirven para acreditar la propiedad de las mercancías en traslado</a:t>
            </a:r>
            <a:endParaRPr lang="es-MX" dirty="0">
              <a:solidFill>
                <a:srgbClr val="40404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2556794" y="5839105"/>
            <a:ext cx="5901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expiden en las operaciones en las cuales se informa de un </a:t>
            </a:r>
            <a:r>
              <a:rPr lang="es-ES_tradnl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pago al extranjero </a:t>
            </a:r>
            <a:r>
              <a:rPr lang="es-ES_tradnl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hubo una retención de </a:t>
            </a:r>
            <a:r>
              <a:rPr lang="es-ES_tradnl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impuestos.</a:t>
            </a:r>
            <a:endParaRPr lang="es-MX" dirty="0">
              <a:solidFill>
                <a:srgbClr val="40404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 flipH="1">
            <a:off x="2556794" y="3848877"/>
            <a:ext cx="632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dirty="0">
                <a:solidFill>
                  <a:srgbClr val="404040"/>
                </a:solidFill>
              </a:rPr>
              <a:t>Facilitar la conciliación de las facturas </a:t>
            </a:r>
            <a:r>
              <a:rPr lang="x-none" dirty="0" smtClean="0">
                <a:solidFill>
                  <a:srgbClr val="404040"/>
                </a:solidFill>
              </a:rPr>
              <a:t>contra sus pagos</a:t>
            </a:r>
            <a:r>
              <a:rPr lang="x-none" dirty="0">
                <a:solidFill>
                  <a:srgbClr val="404040"/>
                </a:solidFill>
              </a:rPr>
              <a:t>.</a:t>
            </a:r>
          </a:p>
        </p:txBody>
      </p:sp>
      <p:sp>
        <p:nvSpPr>
          <p:cNvPr id="7" name="Rectángulo 6"/>
          <p:cNvSpPr/>
          <p:nvPr/>
        </p:nvSpPr>
        <p:spPr>
          <a:xfrm flipH="1">
            <a:off x="2556794" y="4606932"/>
            <a:ext cx="5672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dirty="0" smtClean="0">
                <a:solidFill>
                  <a:srgbClr val="404040"/>
                </a:solidFill>
              </a:rPr>
              <a:t>Se emite </a:t>
            </a:r>
            <a:r>
              <a:rPr lang="x-none" dirty="0">
                <a:solidFill>
                  <a:srgbClr val="404040"/>
                </a:solidFill>
              </a:rPr>
              <a:t>por los pagos realizados por concepto de remuneraciones de sueldos, salarios y asimilados a estos, es una especie de una factura egresos.</a:t>
            </a:r>
          </a:p>
        </p:txBody>
      </p:sp>
      <p:grpSp>
        <p:nvGrpSpPr>
          <p:cNvPr id="8" name="Grupo 37"/>
          <p:cNvGrpSpPr>
            <a:grpSpLocks noChangeAspect="1"/>
          </p:cNvGrpSpPr>
          <p:nvPr/>
        </p:nvGrpSpPr>
        <p:grpSpPr>
          <a:xfrm flipH="1">
            <a:off x="1095705" y="754312"/>
            <a:ext cx="1103492" cy="5879445"/>
            <a:chOff x="700121" y="1215174"/>
            <a:chExt cx="927183" cy="5502957"/>
          </a:xfrm>
        </p:grpSpPr>
        <p:sp>
          <p:nvSpPr>
            <p:cNvPr id="9" name="Forma libre 8"/>
            <p:cNvSpPr/>
            <p:nvPr/>
          </p:nvSpPr>
          <p:spPr>
            <a:xfrm>
              <a:off x="700121" y="1215174"/>
              <a:ext cx="927183" cy="1032833"/>
            </a:xfrm>
            <a:custGeom>
              <a:avLst/>
              <a:gdLst>
                <a:gd name="connsiteX0" fmla="*/ 0 w 968089"/>
                <a:gd name="connsiteY0" fmla="*/ 484045 h 968089"/>
                <a:gd name="connsiteX1" fmla="*/ 484045 w 968089"/>
                <a:gd name="connsiteY1" fmla="*/ 0 h 968089"/>
                <a:gd name="connsiteX2" fmla="*/ 968090 w 968089"/>
                <a:gd name="connsiteY2" fmla="*/ 484045 h 968089"/>
                <a:gd name="connsiteX3" fmla="*/ 484045 w 968089"/>
                <a:gd name="connsiteY3" fmla="*/ 968090 h 968089"/>
                <a:gd name="connsiteX4" fmla="*/ 0 w 968089"/>
                <a:gd name="connsiteY4" fmla="*/ 484045 h 96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089" h="968089">
                  <a:moveTo>
                    <a:pt x="0" y="484045"/>
                  </a:moveTo>
                  <a:cubicBezTo>
                    <a:pt x="0" y="216714"/>
                    <a:pt x="216714" y="0"/>
                    <a:pt x="484045" y="0"/>
                  </a:cubicBezTo>
                  <a:cubicBezTo>
                    <a:pt x="751376" y="0"/>
                    <a:pt x="968090" y="216714"/>
                    <a:pt x="968090" y="484045"/>
                  </a:cubicBezTo>
                  <a:cubicBezTo>
                    <a:pt x="968090" y="751376"/>
                    <a:pt x="751376" y="968090"/>
                    <a:pt x="484045" y="968090"/>
                  </a:cubicBezTo>
                  <a:cubicBezTo>
                    <a:pt x="216714" y="968090"/>
                    <a:pt x="0" y="751376"/>
                    <a:pt x="0" y="48404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5050" tIns="159553" rIns="195050" bIns="15955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i="1" kern="1200" dirty="0" smtClean="0"/>
                <a:t>I. Ingreso</a:t>
              </a:r>
              <a:endParaRPr lang="es-ES" sz="1400" b="1" i="1" kern="1200" dirty="0"/>
            </a:p>
          </p:txBody>
        </p:sp>
        <p:sp>
          <p:nvSpPr>
            <p:cNvPr id="10" name="Forma libre 9"/>
            <p:cNvSpPr/>
            <p:nvPr/>
          </p:nvSpPr>
          <p:spPr>
            <a:xfrm>
              <a:off x="700121" y="2109199"/>
              <a:ext cx="927183" cy="1032833"/>
            </a:xfrm>
            <a:custGeom>
              <a:avLst/>
              <a:gdLst>
                <a:gd name="connsiteX0" fmla="*/ 0 w 968089"/>
                <a:gd name="connsiteY0" fmla="*/ 484045 h 968089"/>
                <a:gd name="connsiteX1" fmla="*/ 484045 w 968089"/>
                <a:gd name="connsiteY1" fmla="*/ 0 h 968089"/>
                <a:gd name="connsiteX2" fmla="*/ 968090 w 968089"/>
                <a:gd name="connsiteY2" fmla="*/ 484045 h 968089"/>
                <a:gd name="connsiteX3" fmla="*/ 484045 w 968089"/>
                <a:gd name="connsiteY3" fmla="*/ 968090 h 968089"/>
                <a:gd name="connsiteX4" fmla="*/ 0 w 968089"/>
                <a:gd name="connsiteY4" fmla="*/ 484045 h 96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089" h="968089">
                  <a:moveTo>
                    <a:pt x="0" y="484045"/>
                  </a:moveTo>
                  <a:cubicBezTo>
                    <a:pt x="0" y="216714"/>
                    <a:pt x="216714" y="0"/>
                    <a:pt x="484045" y="0"/>
                  </a:cubicBezTo>
                  <a:cubicBezTo>
                    <a:pt x="751376" y="0"/>
                    <a:pt x="968090" y="216714"/>
                    <a:pt x="968090" y="484045"/>
                  </a:cubicBezTo>
                  <a:cubicBezTo>
                    <a:pt x="968090" y="751376"/>
                    <a:pt x="751376" y="968090"/>
                    <a:pt x="484045" y="968090"/>
                  </a:cubicBezTo>
                  <a:cubicBezTo>
                    <a:pt x="216714" y="968090"/>
                    <a:pt x="0" y="751376"/>
                    <a:pt x="0" y="48404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2250053"/>
                <a:satOff val="-3376"/>
                <a:lumOff val="-549"/>
                <a:alphaOff val="0"/>
              </a:schemeClr>
            </a:fillRef>
            <a:effectRef idx="0">
              <a:schemeClr val="accent3">
                <a:alpha val="50000"/>
                <a:hueOff val="2250053"/>
                <a:satOff val="-3376"/>
                <a:lumOff val="-549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5050" tIns="159553" rIns="195050" bIns="15955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i="1" kern="1200" dirty="0" smtClean="0"/>
                <a:t>II. Egreso</a:t>
              </a:r>
              <a:endParaRPr lang="es-ES" sz="1400" b="1" i="1" kern="1200" dirty="0"/>
            </a:p>
          </p:txBody>
        </p:sp>
        <p:sp>
          <p:nvSpPr>
            <p:cNvPr id="11" name="Forma libre 10"/>
            <p:cNvSpPr/>
            <p:nvPr/>
          </p:nvSpPr>
          <p:spPr>
            <a:xfrm>
              <a:off x="700121" y="3003224"/>
              <a:ext cx="927183" cy="1032833"/>
            </a:xfrm>
            <a:custGeom>
              <a:avLst/>
              <a:gdLst>
                <a:gd name="connsiteX0" fmla="*/ 0 w 968089"/>
                <a:gd name="connsiteY0" fmla="*/ 484045 h 968089"/>
                <a:gd name="connsiteX1" fmla="*/ 484045 w 968089"/>
                <a:gd name="connsiteY1" fmla="*/ 0 h 968089"/>
                <a:gd name="connsiteX2" fmla="*/ 968090 w 968089"/>
                <a:gd name="connsiteY2" fmla="*/ 484045 h 968089"/>
                <a:gd name="connsiteX3" fmla="*/ 484045 w 968089"/>
                <a:gd name="connsiteY3" fmla="*/ 968090 h 968089"/>
                <a:gd name="connsiteX4" fmla="*/ 0 w 968089"/>
                <a:gd name="connsiteY4" fmla="*/ 484045 h 96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089" h="968089">
                  <a:moveTo>
                    <a:pt x="0" y="484045"/>
                  </a:moveTo>
                  <a:cubicBezTo>
                    <a:pt x="0" y="216714"/>
                    <a:pt x="216714" y="0"/>
                    <a:pt x="484045" y="0"/>
                  </a:cubicBezTo>
                  <a:cubicBezTo>
                    <a:pt x="751376" y="0"/>
                    <a:pt x="968090" y="216714"/>
                    <a:pt x="968090" y="484045"/>
                  </a:cubicBezTo>
                  <a:cubicBezTo>
                    <a:pt x="968090" y="751376"/>
                    <a:pt x="751376" y="968090"/>
                    <a:pt x="484045" y="968090"/>
                  </a:cubicBezTo>
                  <a:cubicBezTo>
                    <a:pt x="216714" y="968090"/>
                    <a:pt x="0" y="751376"/>
                    <a:pt x="0" y="48404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4500106"/>
                <a:satOff val="-6752"/>
                <a:lumOff val="-1098"/>
                <a:alphaOff val="0"/>
              </a:schemeClr>
            </a:fillRef>
            <a:effectRef idx="0">
              <a:schemeClr val="accent3">
                <a:alpha val="50000"/>
                <a:hueOff val="4500106"/>
                <a:satOff val="-6752"/>
                <a:lumOff val="-1098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5050" tIns="159553" rIns="195050" bIns="15955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i="1" kern="1200" dirty="0" smtClean="0"/>
                <a:t>III. Traslado</a:t>
              </a:r>
              <a:endParaRPr lang="es-ES" sz="1400" b="1" i="1" kern="1200" dirty="0"/>
            </a:p>
          </p:txBody>
        </p:sp>
        <p:sp>
          <p:nvSpPr>
            <p:cNvPr id="12" name="Forma libre 11"/>
            <p:cNvSpPr/>
            <p:nvPr/>
          </p:nvSpPr>
          <p:spPr>
            <a:xfrm>
              <a:off x="700121" y="3897250"/>
              <a:ext cx="927183" cy="1032833"/>
            </a:xfrm>
            <a:custGeom>
              <a:avLst/>
              <a:gdLst>
                <a:gd name="connsiteX0" fmla="*/ 0 w 968089"/>
                <a:gd name="connsiteY0" fmla="*/ 484045 h 968089"/>
                <a:gd name="connsiteX1" fmla="*/ 484045 w 968089"/>
                <a:gd name="connsiteY1" fmla="*/ 0 h 968089"/>
                <a:gd name="connsiteX2" fmla="*/ 968090 w 968089"/>
                <a:gd name="connsiteY2" fmla="*/ 484045 h 968089"/>
                <a:gd name="connsiteX3" fmla="*/ 484045 w 968089"/>
                <a:gd name="connsiteY3" fmla="*/ 968090 h 968089"/>
                <a:gd name="connsiteX4" fmla="*/ 0 w 968089"/>
                <a:gd name="connsiteY4" fmla="*/ 484045 h 96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089" h="968089">
                  <a:moveTo>
                    <a:pt x="0" y="484045"/>
                  </a:moveTo>
                  <a:cubicBezTo>
                    <a:pt x="0" y="216714"/>
                    <a:pt x="216714" y="0"/>
                    <a:pt x="484045" y="0"/>
                  </a:cubicBezTo>
                  <a:cubicBezTo>
                    <a:pt x="751376" y="0"/>
                    <a:pt x="968090" y="216714"/>
                    <a:pt x="968090" y="484045"/>
                  </a:cubicBezTo>
                  <a:cubicBezTo>
                    <a:pt x="968090" y="751376"/>
                    <a:pt x="751376" y="968090"/>
                    <a:pt x="484045" y="968090"/>
                  </a:cubicBezTo>
                  <a:cubicBezTo>
                    <a:pt x="216714" y="968090"/>
                    <a:pt x="0" y="751376"/>
                    <a:pt x="0" y="48404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6750158"/>
                <a:satOff val="-10128"/>
                <a:lumOff val="-1647"/>
                <a:alphaOff val="0"/>
              </a:schemeClr>
            </a:fillRef>
            <a:effectRef idx="0">
              <a:schemeClr val="accent3">
                <a:alpha val="50000"/>
                <a:hueOff val="6750158"/>
                <a:satOff val="-10128"/>
                <a:lumOff val="-1647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5050" tIns="157013" rIns="195050" bIns="15701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i="1" kern="1200" dirty="0" smtClean="0"/>
                <a:t>IV. Recepción de pagos</a:t>
              </a:r>
              <a:endParaRPr lang="es-ES" sz="1200" b="1" i="1" kern="1200" dirty="0"/>
            </a:p>
          </p:txBody>
        </p:sp>
        <p:sp>
          <p:nvSpPr>
            <p:cNvPr id="13" name="Forma libre 12"/>
            <p:cNvSpPr/>
            <p:nvPr/>
          </p:nvSpPr>
          <p:spPr>
            <a:xfrm>
              <a:off x="700121" y="4791273"/>
              <a:ext cx="927183" cy="1032833"/>
            </a:xfrm>
            <a:custGeom>
              <a:avLst/>
              <a:gdLst>
                <a:gd name="connsiteX0" fmla="*/ 0 w 968089"/>
                <a:gd name="connsiteY0" fmla="*/ 484045 h 968089"/>
                <a:gd name="connsiteX1" fmla="*/ 484045 w 968089"/>
                <a:gd name="connsiteY1" fmla="*/ 0 h 968089"/>
                <a:gd name="connsiteX2" fmla="*/ 968090 w 968089"/>
                <a:gd name="connsiteY2" fmla="*/ 484045 h 968089"/>
                <a:gd name="connsiteX3" fmla="*/ 484045 w 968089"/>
                <a:gd name="connsiteY3" fmla="*/ 968090 h 968089"/>
                <a:gd name="connsiteX4" fmla="*/ 0 w 968089"/>
                <a:gd name="connsiteY4" fmla="*/ 484045 h 96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089" h="968089">
                  <a:moveTo>
                    <a:pt x="0" y="484045"/>
                  </a:moveTo>
                  <a:cubicBezTo>
                    <a:pt x="0" y="216714"/>
                    <a:pt x="216714" y="0"/>
                    <a:pt x="484045" y="0"/>
                  </a:cubicBezTo>
                  <a:cubicBezTo>
                    <a:pt x="751376" y="0"/>
                    <a:pt x="968090" y="216714"/>
                    <a:pt x="968090" y="484045"/>
                  </a:cubicBezTo>
                  <a:cubicBezTo>
                    <a:pt x="968090" y="751376"/>
                    <a:pt x="751376" y="968090"/>
                    <a:pt x="484045" y="968090"/>
                  </a:cubicBezTo>
                  <a:cubicBezTo>
                    <a:pt x="216714" y="968090"/>
                    <a:pt x="0" y="751376"/>
                    <a:pt x="0" y="48404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9000211"/>
                <a:satOff val="-13504"/>
                <a:lumOff val="-2196"/>
                <a:alphaOff val="0"/>
              </a:schemeClr>
            </a:fillRef>
            <a:effectRef idx="0">
              <a:schemeClr val="accent3">
                <a:alpha val="50000"/>
                <a:hueOff val="9000211"/>
                <a:satOff val="-13504"/>
                <a:lumOff val="-2196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5050" tIns="159553" rIns="195050" bIns="15955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i="1" kern="1200" dirty="0" smtClean="0"/>
                <a:t>V. Nómina</a:t>
              </a:r>
              <a:endParaRPr lang="es-ES" sz="1400" b="1" i="1" kern="1200" dirty="0"/>
            </a:p>
          </p:txBody>
        </p:sp>
        <p:sp>
          <p:nvSpPr>
            <p:cNvPr id="14" name="Forma libre 13"/>
            <p:cNvSpPr/>
            <p:nvPr/>
          </p:nvSpPr>
          <p:spPr>
            <a:xfrm>
              <a:off x="700121" y="5685298"/>
              <a:ext cx="927183" cy="1032833"/>
            </a:xfrm>
            <a:custGeom>
              <a:avLst/>
              <a:gdLst>
                <a:gd name="connsiteX0" fmla="*/ 0 w 968089"/>
                <a:gd name="connsiteY0" fmla="*/ 484045 h 968089"/>
                <a:gd name="connsiteX1" fmla="*/ 484045 w 968089"/>
                <a:gd name="connsiteY1" fmla="*/ 0 h 968089"/>
                <a:gd name="connsiteX2" fmla="*/ 968090 w 968089"/>
                <a:gd name="connsiteY2" fmla="*/ 484045 h 968089"/>
                <a:gd name="connsiteX3" fmla="*/ 484045 w 968089"/>
                <a:gd name="connsiteY3" fmla="*/ 968090 h 968089"/>
                <a:gd name="connsiteX4" fmla="*/ 0 w 968089"/>
                <a:gd name="connsiteY4" fmla="*/ 484045 h 96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089" h="968089">
                  <a:moveTo>
                    <a:pt x="0" y="484045"/>
                  </a:moveTo>
                  <a:cubicBezTo>
                    <a:pt x="0" y="216714"/>
                    <a:pt x="216714" y="0"/>
                    <a:pt x="484045" y="0"/>
                  </a:cubicBezTo>
                  <a:cubicBezTo>
                    <a:pt x="751376" y="0"/>
                    <a:pt x="968090" y="216714"/>
                    <a:pt x="968090" y="484045"/>
                  </a:cubicBezTo>
                  <a:cubicBezTo>
                    <a:pt x="968090" y="751376"/>
                    <a:pt x="751376" y="968090"/>
                    <a:pt x="484045" y="968090"/>
                  </a:cubicBezTo>
                  <a:cubicBezTo>
                    <a:pt x="216714" y="968090"/>
                    <a:pt x="0" y="751376"/>
                    <a:pt x="0" y="48404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alpha val="50000"/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5050" tIns="159553" rIns="195050" bIns="15955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i="1" kern="1200" dirty="0" smtClean="0"/>
                <a:t>VI. Retenciones y pagos al extranjero</a:t>
              </a:r>
              <a:endParaRPr lang="es-ES" sz="1100" b="1" i="1" kern="1200" dirty="0"/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3143778" y="25400"/>
            <a:ext cx="5194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>
                <a:solidFill>
                  <a:schemeClr val="bg1"/>
                </a:solidFill>
                <a:latin typeface="+mj-lt"/>
              </a:rPr>
              <a:t>Tipos de CFDI</a:t>
            </a:r>
            <a:endParaRPr lang="x-none" sz="2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090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821" y="520991"/>
            <a:ext cx="3890982" cy="3644092"/>
          </a:xfrm>
          <a:prstGeom prst="rect">
            <a:avLst/>
          </a:prstGeom>
        </p:spPr>
      </p:pic>
      <p:sp>
        <p:nvSpPr>
          <p:cNvPr id="3" name="34 CuadroTexto"/>
          <p:cNvSpPr txBox="1"/>
          <p:nvPr/>
        </p:nvSpPr>
        <p:spPr>
          <a:xfrm>
            <a:off x="4993867" y="2671696"/>
            <a:ext cx="11927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MX"/>
            </a:defPPr>
          </a:lstStyle>
          <a:p>
            <a:pPr marL="0" lvl="2" algn="ctr"/>
            <a:r>
              <a:rPr lang="es-MX" b="1" dirty="0" smtClean="0">
                <a:solidFill>
                  <a:schemeClr val="bg1"/>
                </a:solidFill>
              </a:rPr>
              <a:t>Recepción de pagos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34 CuadroTexto"/>
          <p:cNvSpPr txBox="1"/>
          <p:nvPr/>
        </p:nvSpPr>
        <p:spPr>
          <a:xfrm>
            <a:off x="5835081" y="1058763"/>
            <a:ext cx="13767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MX"/>
            </a:defPPr>
          </a:lstStyle>
          <a:p>
            <a:pPr marL="0" lvl="2" algn="ctr"/>
            <a:r>
              <a:rPr lang="es-MX" b="1" dirty="0" smtClean="0">
                <a:solidFill>
                  <a:schemeClr val="bg1"/>
                </a:solidFill>
              </a:rPr>
              <a:t>Comercio</a:t>
            </a:r>
          </a:p>
          <a:p>
            <a:pPr marL="0" lvl="2" algn="ctr"/>
            <a:r>
              <a:rPr lang="es-MX" b="1" dirty="0" smtClean="0">
                <a:solidFill>
                  <a:schemeClr val="bg1"/>
                </a:solidFill>
              </a:rPr>
              <a:t>exterior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" name="34 CuadroTexto"/>
          <p:cNvSpPr txBox="1"/>
          <p:nvPr/>
        </p:nvSpPr>
        <p:spPr>
          <a:xfrm>
            <a:off x="6951000" y="2878341"/>
            <a:ext cx="9292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MX"/>
            </a:defPPr>
          </a:lstStyle>
          <a:p>
            <a:pPr marL="0" lvl="2" algn="ctr"/>
            <a:r>
              <a:rPr lang="es-MX" b="1" dirty="0" smtClean="0">
                <a:solidFill>
                  <a:schemeClr val="bg1"/>
                </a:solidFill>
              </a:rPr>
              <a:t>Nómina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98" y="1612554"/>
            <a:ext cx="2249055" cy="1766499"/>
          </a:xfrm>
          <a:prstGeom prst="rect">
            <a:avLst/>
          </a:prstGeom>
        </p:spPr>
      </p:pic>
      <p:sp>
        <p:nvSpPr>
          <p:cNvPr id="7" name="35 Abrir llave"/>
          <p:cNvSpPr/>
          <p:nvPr/>
        </p:nvSpPr>
        <p:spPr>
          <a:xfrm>
            <a:off x="4083462" y="4443014"/>
            <a:ext cx="263530" cy="1964697"/>
          </a:xfrm>
          <a:prstGeom prst="leftBrace">
            <a:avLst>
              <a:gd name="adj1" fmla="val 46241"/>
              <a:gd name="adj2" fmla="val 50000"/>
            </a:avLst>
          </a:prstGeom>
          <a:ln w="38100" cmpd="sng">
            <a:solidFill>
              <a:srgbClr val="0056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633" dirty="0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8" name="36 CuadroTexto"/>
          <p:cNvSpPr txBox="1"/>
          <p:nvPr/>
        </p:nvSpPr>
        <p:spPr>
          <a:xfrm>
            <a:off x="4823101" y="5198964"/>
            <a:ext cx="4121105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232" indent="-259232">
              <a:lnSpc>
                <a:spcPct val="80000"/>
              </a:lnSpc>
              <a:buFont typeface="Arial" pitchFamily="34" charset="0"/>
              <a:buChar char="•"/>
            </a:pPr>
            <a:r>
              <a:rPr lang="es-MX" b="1" dirty="0">
                <a:solidFill>
                  <a:srgbClr val="404040"/>
                </a:solidFill>
              </a:rPr>
              <a:t>Estándar tecnológico y catálogos</a:t>
            </a:r>
          </a:p>
          <a:p>
            <a:pPr marL="259232" indent="-259232">
              <a:lnSpc>
                <a:spcPct val="80000"/>
              </a:lnSpc>
              <a:buFont typeface="Arial" pitchFamily="34" charset="0"/>
              <a:buChar char="•"/>
            </a:pPr>
            <a:endParaRPr lang="es-MX" b="1" dirty="0">
              <a:solidFill>
                <a:srgbClr val="404040"/>
              </a:solidFill>
            </a:endParaRPr>
          </a:p>
          <a:p>
            <a:pPr marL="259232" indent="-259232">
              <a:lnSpc>
                <a:spcPct val="80000"/>
              </a:lnSpc>
              <a:buFont typeface="Arial" pitchFamily="34" charset="0"/>
              <a:buChar char="•"/>
            </a:pPr>
            <a:r>
              <a:rPr lang="es-MX" b="1" dirty="0">
                <a:solidFill>
                  <a:srgbClr val="404040"/>
                </a:solidFill>
              </a:rPr>
              <a:t>Guía de llenado</a:t>
            </a:r>
          </a:p>
          <a:p>
            <a:pPr marL="259232" indent="-259232">
              <a:lnSpc>
                <a:spcPct val="80000"/>
              </a:lnSpc>
              <a:buFont typeface="Arial" pitchFamily="34" charset="0"/>
              <a:buChar char="•"/>
            </a:pPr>
            <a:endParaRPr lang="es-MX" b="1" dirty="0">
              <a:solidFill>
                <a:srgbClr val="404040"/>
              </a:solidFill>
            </a:endParaRPr>
          </a:p>
          <a:p>
            <a:pPr marL="259232" indent="-259232">
              <a:lnSpc>
                <a:spcPct val="80000"/>
              </a:lnSpc>
              <a:buFont typeface="Arial" pitchFamily="34" charset="0"/>
              <a:buChar char="•"/>
            </a:pPr>
            <a:r>
              <a:rPr lang="es-MX" b="1" dirty="0">
                <a:solidFill>
                  <a:srgbClr val="404040"/>
                </a:solidFill>
              </a:rPr>
              <a:t>Preguntas frecuentes y casos de uso</a:t>
            </a:r>
            <a:endParaRPr lang="es-MX" dirty="0">
              <a:solidFill>
                <a:srgbClr val="404040"/>
              </a:solidFill>
            </a:endParaRPr>
          </a:p>
        </p:txBody>
      </p:sp>
      <p:sp>
        <p:nvSpPr>
          <p:cNvPr id="9" name="37 Rectángulo"/>
          <p:cNvSpPr/>
          <p:nvPr/>
        </p:nvSpPr>
        <p:spPr>
          <a:xfrm>
            <a:off x="4823840" y="4305443"/>
            <a:ext cx="23848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/>
            <a:r>
              <a:rPr lang="es-MX" sz="2000" b="1" dirty="0">
                <a:solidFill>
                  <a:srgbClr val="005654"/>
                </a:solidFill>
              </a:rPr>
              <a:t>Las publicaciones se acompañan de:</a:t>
            </a:r>
          </a:p>
        </p:txBody>
      </p:sp>
      <p:sp>
        <p:nvSpPr>
          <p:cNvPr id="10" name="34 CuadroTexto"/>
          <p:cNvSpPr txBox="1"/>
          <p:nvPr/>
        </p:nvSpPr>
        <p:spPr>
          <a:xfrm>
            <a:off x="754169" y="5067247"/>
            <a:ext cx="3329293" cy="13157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MX"/>
            </a:defPPr>
          </a:lstStyle>
          <a:p>
            <a:pPr marL="259232" lvl="2" indent="-259232">
              <a:lnSpc>
                <a:spcPct val="150000"/>
              </a:lnSpc>
              <a:buFont typeface="Arial" pitchFamily="34" charset="0"/>
              <a:buChar char="•"/>
            </a:pPr>
            <a:r>
              <a:rPr lang="es-MX" b="1" dirty="0">
                <a:solidFill>
                  <a:srgbClr val="404040"/>
                </a:solidFill>
              </a:rPr>
              <a:t>Reglas de </a:t>
            </a:r>
            <a:r>
              <a:rPr lang="es-MX" b="1" dirty="0" smtClean="0">
                <a:solidFill>
                  <a:srgbClr val="404040"/>
                </a:solidFill>
              </a:rPr>
              <a:t>validación</a:t>
            </a:r>
            <a:endParaRPr lang="es-MX" dirty="0">
              <a:solidFill>
                <a:srgbClr val="404040"/>
              </a:solidFill>
            </a:endParaRPr>
          </a:p>
          <a:p>
            <a:pPr marL="259232" lvl="2" indent="-259232">
              <a:lnSpc>
                <a:spcPct val="150000"/>
              </a:lnSpc>
              <a:buFont typeface="Arial" pitchFamily="34" charset="0"/>
              <a:buChar char="•"/>
            </a:pPr>
            <a:r>
              <a:rPr lang="es-MX" b="1" dirty="0" smtClean="0">
                <a:solidFill>
                  <a:srgbClr val="404040"/>
                </a:solidFill>
              </a:rPr>
              <a:t>Patrones</a:t>
            </a:r>
            <a:endParaRPr lang="es-MX" b="1" dirty="0">
              <a:solidFill>
                <a:srgbClr val="404040"/>
              </a:solidFill>
            </a:endParaRPr>
          </a:p>
          <a:p>
            <a:pPr marL="259232" lvl="2" indent="-259232">
              <a:lnSpc>
                <a:spcPct val="150000"/>
              </a:lnSpc>
              <a:buFont typeface="Arial" pitchFamily="34" charset="0"/>
              <a:buChar char="•"/>
            </a:pPr>
            <a:r>
              <a:rPr lang="es-MX" b="1" dirty="0" smtClean="0">
                <a:solidFill>
                  <a:srgbClr val="404040"/>
                </a:solidFill>
              </a:rPr>
              <a:t>Catálogos</a:t>
            </a:r>
            <a:endParaRPr lang="es-MX" dirty="0">
              <a:solidFill>
                <a:srgbClr val="404040"/>
              </a:solidFill>
            </a:endParaRPr>
          </a:p>
        </p:txBody>
      </p:sp>
      <p:sp>
        <p:nvSpPr>
          <p:cNvPr id="11" name="33 Rectángulo"/>
          <p:cNvSpPr/>
          <p:nvPr/>
        </p:nvSpPr>
        <p:spPr>
          <a:xfrm>
            <a:off x="645910" y="4305443"/>
            <a:ext cx="3437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/>
            <a:r>
              <a:rPr lang="es-MX" sz="2000" b="1" dirty="0">
                <a:solidFill>
                  <a:srgbClr val="005654"/>
                </a:solidFill>
              </a:rPr>
              <a:t>En cada uno de los documentos se incorporan:</a:t>
            </a:r>
          </a:p>
        </p:txBody>
      </p:sp>
      <p:sp>
        <p:nvSpPr>
          <p:cNvPr id="12" name="34 CuadroTexto"/>
          <p:cNvSpPr txBox="1"/>
          <p:nvPr/>
        </p:nvSpPr>
        <p:spPr>
          <a:xfrm>
            <a:off x="1692615" y="2169580"/>
            <a:ext cx="9292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MX"/>
            </a:defPPr>
          </a:lstStyle>
          <a:p>
            <a:pPr marL="0" lvl="2" algn="ctr"/>
            <a:r>
              <a:rPr lang="es-MX" b="1" dirty="0" smtClean="0">
                <a:solidFill>
                  <a:schemeClr val="bg1"/>
                </a:solidFill>
              </a:rPr>
              <a:t>Factura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47380" y="3416599"/>
            <a:ext cx="3306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Estándar tecnológico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"/>
          <a:stretch/>
        </p:blipFill>
        <p:spPr bwMode="auto">
          <a:xfrm>
            <a:off x="732337" y="1823127"/>
            <a:ext cx="698263" cy="91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40 Rectángulo"/>
          <p:cNvSpPr/>
          <p:nvPr/>
        </p:nvSpPr>
        <p:spPr>
          <a:xfrm>
            <a:off x="4499455" y="-33007"/>
            <a:ext cx="381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>
                <a:solidFill>
                  <a:schemeClr val="bg1"/>
                </a:solidFill>
                <a:cs typeface="ＭＳ Ｐゴシック" charset="0"/>
              </a:rPr>
              <a:t>Novedades</a:t>
            </a:r>
            <a:endParaRPr lang="es-MX" sz="2200" b="1" dirty="0">
              <a:solidFill>
                <a:schemeClr val="bg1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2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" y="1075307"/>
            <a:ext cx="9144000" cy="715968"/>
          </a:xfrm>
          <a:prstGeom prst="rect">
            <a:avLst/>
          </a:prstGeom>
          <a:solidFill>
            <a:srgbClr val="3D4E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48" y="4056033"/>
            <a:ext cx="7959879" cy="8187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92329" y="4178947"/>
            <a:ext cx="939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solidFill>
                  <a:schemeClr val="bg1"/>
                </a:solidFill>
              </a:rPr>
              <a:t>Jul.</a:t>
            </a:r>
            <a:endParaRPr lang="es-MX" sz="22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71997" y="4178947"/>
            <a:ext cx="1011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solidFill>
                  <a:schemeClr val="bg1"/>
                </a:solidFill>
              </a:rPr>
              <a:t>Ago.</a:t>
            </a:r>
            <a:endParaRPr lang="es-MX" sz="22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99470" y="4178947"/>
            <a:ext cx="1061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solidFill>
                  <a:schemeClr val="bg1"/>
                </a:solidFill>
              </a:rPr>
              <a:t>Sept.</a:t>
            </a:r>
            <a:endParaRPr lang="es-MX" sz="22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759531" y="4178947"/>
            <a:ext cx="9711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solidFill>
                  <a:schemeClr val="bg1"/>
                </a:solidFill>
              </a:rPr>
              <a:t>Oct.</a:t>
            </a:r>
            <a:endParaRPr lang="es-MX" sz="2200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02723" y="4178947"/>
            <a:ext cx="9711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solidFill>
                  <a:schemeClr val="bg1"/>
                </a:solidFill>
              </a:rPr>
              <a:t>Nov.</a:t>
            </a:r>
            <a:endParaRPr lang="es-MX" sz="22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642369" y="4182332"/>
            <a:ext cx="1237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solidFill>
                  <a:schemeClr val="bg1"/>
                </a:solidFill>
              </a:rPr>
              <a:t>Dic.</a:t>
            </a:r>
            <a:endParaRPr lang="es-MX" sz="2200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39848" y="5148505"/>
            <a:ext cx="5419606" cy="461665"/>
          </a:xfrm>
          <a:prstGeom prst="rect">
            <a:avLst/>
          </a:prstGeom>
          <a:solidFill>
            <a:srgbClr val="660066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lvl="0"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 sz="2400" b="1" dirty="0">
                <a:solidFill>
                  <a:srgbClr val="FFFFFF"/>
                </a:solidFill>
              </a:rPr>
              <a:t>Uso de la versión 3.2 y 3.3 “convivencia”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170879" y="5148505"/>
            <a:ext cx="2228848" cy="830997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FFFF"/>
                </a:solidFill>
              </a:rPr>
              <a:t>Uso obligatorio sólo versión 3.3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754681" y="3173201"/>
            <a:ext cx="1508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2017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00425" y="2025199"/>
            <a:ext cx="7870874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MX" sz="2000" dirty="0">
                <a:solidFill>
                  <a:srgbClr val="404040"/>
                </a:solidFill>
              </a:rPr>
              <a:t>Durante el periodo de transición los contribuyentes podrán emitir facturas utilizando la versión 3.2 o 3.3 del Anexo 20 de manera opcional.</a:t>
            </a:r>
          </a:p>
        </p:txBody>
      </p:sp>
      <p:sp>
        <p:nvSpPr>
          <p:cNvPr id="14" name="11 Rectángulo"/>
          <p:cNvSpPr/>
          <p:nvPr/>
        </p:nvSpPr>
        <p:spPr>
          <a:xfrm>
            <a:off x="135370" y="1201177"/>
            <a:ext cx="7112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Esquema de convivencia versión 3.2 y 3.3 de Anexo 20</a:t>
            </a:r>
          </a:p>
        </p:txBody>
      </p:sp>
    </p:spTree>
    <p:extLst>
      <p:ext uri="{BB962C8B-B14F-4D97-AF65-F5344CB8AC3E}">
        <p14:creationId xmlns:p14="http://schemas.microsoft.com/office/powerpoint/2010/main" val="205348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0 Rectángulo"/>
          <p:cNvSpPr/>
          <p:nvPr/>
        </p:nvSpPr>
        <p:spPr>
          <a:xfrm>
            <a:off x="4444717" y="0"/>
            <a:ext cx="381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>
                <a:solidFill>
                  <a:schemeClr val="bg1"/>
                </a:solidFill>
                <a:cs typeface="ＭＳ Ｐゴシック" charset="0"/>
              </a:rPr>
              <a:t>Novedades</a:t>
            </a:r>
            <a:endParaRPr lang="es-MX" sz="2200" b="1" dirty="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627757"/>
            <a:ext cx="9158310" cy="715968"/>
          </a:xfrm>
          <a:prstGeom prst="rect">
            <a:avLst/>
          </a:prstGeom>
          <a:solidFill>
            <a:srgbClr val="3D4E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3" y="1383680"/>
            <a:ext cx="5195395" cy="5485813"/>
          </a:xfrm>
          <a:prstGeom prst="rect">
            <a:avLst/>
          </a:prstGeom>
        </p:spPr>
      </p:pic>
      <p:sp>
        <p:nvSpPr>
          <p:cNvPr id="5" name="11 Rectángulo"/>
          <p:cNvSpPr/>
          <p:nvPr/>
        </p:nvSpPr>
        <p:spPr>
          <a:xfrm>
            <a:off x="251389" y="798776"/>
            <a:ext cx="8386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FFFFFF"/>
                </a:solidFill>
                <a:latin typeface="Calibri"/>
                <a:cs typeface="Calibri"/>
              </a:rPr>
              <a:t>En la nueva versión de la factura electrónica, cuenta con las siguientes características:</a:t>
            </a:r>
            <a:endParaRPr lang="x-none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46036" y="1667012"/>
            <a:ext cx="2831352" cy="715968"/>
          </a:xfrm>
          <a:prstGeom prst="rect">
            <a:avLst/>
          </a:prstGeom>
          <a:solidFill>
            <a:srgbClr val="689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1 Rectángulo"/>
          <p:cNvSpPr/>
          <p:nvPr/>
        </p:nvSpPr>
        <p:spPr>
          <a:xfrm>
            <a:off x="5876188" y="1838031"/>
            <a:ext cx="223076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900" b="1" dirty="0" smtClean="0">
                <a:solidFill>
                  <a:srgbClr val="FFFFFF"/>
                </a:solidFill>
                <a:latin typeface="Calibri"/>
                <a:cs typeface="Calibri"/>
              </a:rPr>
              <a:t>Reglas de validación</a:t>
            </a:r>
            <a:endParaRPr lang="x-none" sz="19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46036" y="2491091"/>
            <a:ext cx="2831352" cy="1234161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1 Rectángulo"/>
          <p:cNvSpPr/>
          <p:nvPr/>
        </p:nvSpPr>
        <p:spPr>
          <a:xfrm>
            <a:off x="5876188" y="2662111"/>
            <a:ext cx="258399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900" b="1" dirty="0" smtClean="0">
                <a:solidFill>
                  <a:srgbClr val="FFFFFF"/>
                </a:solidFill>
                <a:latin typeface="Calibri"/>
                <a:cs typeface="Calibri"/>
              </a:rPr>
              <a:t>Confirmación de rangos </a:t>
            </a:r>
          </a:p>
          <a:p>
            <a:r>
              <a:rPr lang="es-MX" sz="1900" b="1" dirty="0" smtClean="0">
                <a:solidFill>
                  <a:srgbClr val="FFFFFF"/>
                </a:solidFill>
                <a:latin typeface="Calibri"/>
                <a:cs typeface="Calibri"/>
              </a:rPr>
              <a:t>Cuando los importes</a:t>
            </a:r>
          </a:p>
          <a:p>
            <a:r>
              <a:rPr lang="es-MX" sz="1900" b="1" dirty="0" smtClean="0">
                <a:solidFill>
                  <a:srgbClr val="FFFFFF"/>
                </a:solidFill>
                <a:latin typeface="Calibri"/>
                <a:cs typeface="Calibri"/>
              </a:rPr>
              <a:t>Sean altos.</a:t>
            </a:r>
            <a:endParaRPr lang="x-none" sz="19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746036" y="3889366"/>
            <a:ext cx="2831352" cy="721033"/>
          </a:xfrm>
          <a:prstGeom prst="rect">
            <a:avLst/>
          </a:prstGeom>
          <a:solidFill>
            <a:srgbClr val="689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1 Rectángulo"/>
          <p:cNvSpPr/>
          <p:nvPr/>
        </p:nvSpPr>
        <p:spPr>
          <a:xfrm>
            <a:off x="5876188" y="4060386"/>
            <a:ext cx="253212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900" b="1" dirty="0" smtClean="0">
                <a:solidFill>
                  <a:srgbClr val="FFFFFF"/>
                </a:solidFill>
                <a:latin typeface="Calibri"/>
                <a:cs typeface="Calibri"/>
              </a:rPr>
              <a:t>Registros de descuento </a:t>
            </a:r>
            <a:endParaRPr lang="x-none" sz="19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746036" y="4774130"/>
            <a:ext cx="2831352" cy="721033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1 Rectángulo"/>
          <p:cNvSpPr/>
          <p:nvPr/>
        </p:nvSpPr>
        <p:spPr>
          <a:xfrm>
            <a:off x="5876188" y="4945150"/>
            <a:ext cx="144827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900" b="1" dirty="0" smtClean="0">
                <a:solidFill>
                  <a:srgbClr val="FFFFFF"/>
                </a:solidFill>
                <a:latin typeface="Calibri"/>
                <a:cs typeface="Calibri"/>
              </a:rPr>
              <a:t>17 catálogos</a:t>
            </a:r>
            <a:endParaRPr lang="x-none" sz="19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339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282177" y="656631"/>
            <a:ext cx="543209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rgbClr val="008680"/>
                </a:solidFill>
                <a:latin typeface="Soberana Sans" pitchFamily="50" charset="0"/>
                <a:ea typeface="Gulim" pitchFamily="34" charset="-127"/>
              </a:defRPr>
            </a:lvl1pPr>
          </a:lstStyle>
          <a:p>
            <a:pPr algn="r"/>
            <a:r>
              <a:rPr lang="es-MX" sz="2300" dirty="0" smtClean="0">
                <a:latin typeface="+mj-lt"/>
                <a:cs typeface="Calibri"/>
              </a:rPr>
              <a:t>Tasa o Cuota de impuesto</a:t>
            </a:r>
            <a:endParaRPr lang="es-MX" sz="2300" dirty="0">
              <a:latin typeface="+mj-lt"/>
              <a:cs typeface="Calibri"/>
            </a:endParaRPr>
          </a:p>
        </p:txBody>
      </p:sp>
      <p:sp>
        <p:nvSpPr>
          <p:cNvPr id="3" name="25 CuadroTexto"/>
          <p:cNvSpPr txBox="1"/>
          <p:nvPr/>
        </p:nvSpPr>
        <p:spPr>
          <a:xfrm>
            <a:off x="5424997" y="1389724"/>
            <a:ext cx="336594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 algn="just">
              <a:buClr>
                <a:srgbClr val="660066"/>
              </a:buClr>
              <a:buFont typeface="Arial"/>
              <a:buChar char="•"/>
            </a:pPr>
            <a:r>
              <a:rPr lang="es-MX" dirty="0">
                <a:solidFill>
                  <a:srgbClr val="595959"/>
                </a:solidFill>
              </a:rPr>
              <a:t>El valor registrado debe corresponder a un registro del catálogo </a:t>
            </a:r>
            <a:r>
              <a:rPr lang="es-MX" b="1" dirty="0" smtClean="0">
                <a:solidFill>
                  <a:srgbClr val="595959"/>
                </a:solidFill>
              </a:rPr>
              <a:t>c_TasaOCuota</a:t>
            </a:r>
            <a:r>
              <a:rPr lang="es-MX" dirty="0" smtClean="0">
                <a:solidFill>
                  <a:srgbClr val="595959"/>
                </a:solidFill>
              </a:rPr>
              <a:t>.</a:t>
            </a:r>
            <a:endParaRPr lang="es-MX" dirty="0">
              <a:solidFill>
                <a:srgbClr val="595959"/>
              </a:solidFill>
            </a:endParaRPr>
          </a:p>
          <a:p>
            <a:pPr marL="342900" lvl="2" indent="-342900" algn="just">
              <a:buClr>
                <a:srgbClr val="660066"/>
              </a:buClr>
              <a:buFont typeface="Arial"/>
              <a:buChar char="•"/>
            </a:pPr>
            <a:endParaRPr lang="es-MX" dirty="0">
              <a:solidFill>
                <a:srgbClr val="595959"/>
              </a:solidFill>
            </a:endParaRPr>
          </a:p>
          <a:p>
            <a:pPr marL="342900" lvl="2" indent="-342900" algn="just">
              <a:buClr>
                <a:srgbClr val="660066"/>
              </a:buClr>
              <a:buFont typeface="Arial"/>
              <a:buChar char="•"/>
            </a:pPr>
            <a:r>
              <a:rPr lang="es-MX" dirty="0">
                <a:solidFill>
                  <a:srgbClr val="595959"/>
                </a:solidFill>
              </a:rPr>
              <a:t>Coincidir con el tipo de impuesto registrado en el </a:t>
            </a:r>
            <a:r>
              <a:rPr lang="es-MX" b="1" dirty="0">
                <a:solidFill>
                  <a:srgbClr val="595959"/>
                </a:solidFill>
              </a:rPr>
              <a:t>atributo </a:t>
            </a:r>
            <a:r>
              <a:rPr lang="es-MX" b="1" dirty="0" smtClean="0">
                <a:solidFill>
                  <a:srgbClr val="595959"/>
                </a:solidFill>
              </a:rPr>
              <a:t>Impuesto</a:t>
            </a:r>
            <a:r>
              <a:rPr lang="es-MX" dirty="0" smtClean="0">
                <a:solidFill>
                  <a:srgbClr val="595959"/>
                </a:solidFill>
              </a:rPr>
              <a:t>. </a:t>
            </a:r>
            <a:endParaRPr lang="es-MX" dirty="0">
              <a:solidFill>
                <a:srgbClr val="595959"/>
              </a:solidFill>
            </a:endParaRPr>
          </a:p>
          <a:p>
            <a:pPr marL="342900" lvl="2" indent="-342900" algn="just">
              <a:buClr>
                <a:srgbClr val="660066"/>
              </a:buClr>
              <a:buFont typeface="Arial"/>
              <a:buChar char="•"/>
            </a:pPr>
            <a:endParaRPr lang="es-MX" dirty="0">
              <a:solidFill>
                <a:srgbClr val="595959"/>
              </a:solidFill>
            </a:endParaRPr>
          </a:p>
          <a:p>
            <a:pPr marL="342900" lvl="2" indent="-342900" algn="just">
              <a:buClr>
                <a:srgbClr val="660066"/>
              </a:buClr>
              <a:buFont typeface="Arial"/>
              <a:buChar char="•"/>
            </a:pPr>
            <a:r>
              <a:rPr lang="es-MX" dirty="0">
                <a:solidFill>
                  <a:srgbClr val="595959"/>
                </a:solidFill>
              </a:rPr>
              <a:t>El factor debe corresponder con el atributo </a:t>
            </a:r>
            <a:r>
              <a:rPr lang="es-MX" b="1" dirty="0">
                <a:solidFill>
                  <a:srgbClr val="595959"/>
                </a:solidFill>
              </a:rPr>
              <a:t>TipoFactor</a:t>
            </a:r>
            <a:r>
              <a:rPr lang="es-MX" dirty="0" smtClean="0">
                <a:solidFill>
                  <a:srgbClr val="595959"/>
                </a:solidFill>
              </a:rPr>
              <a:t>.</a:t>
            </a:r>
            <a:endParaRPr lang="es-MX" dirty="0">
              <a:solidFill>
                <a:srgbClr val="595959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81" y="809095"/>
            <a:ext cx="4346352" cy="45917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9827"/>
          <a:stretch/>
        </p:blipFill>
        <p:spPr>
          <a:xfrm>
            <a:off x="2893507" y="4475143"/>
            <a:ext cx="4347512" cy="1851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40 Rectángulo"/>
          <p:cNvSpPr/>
          <p:nvPr/>
        </p:nvSpPr>
        <p:spPr>
          <a:xfrm>
            <a:off x="5406003" y="0"/>
            <a:ext cx="27872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300" b="1" dirty="0" smtClean="0">
                <a:solidFill>
                  <a:schemeClr val="bg1"/>
                </a:solidFill>
                <a:cs typeface="ＭＳ Ｐゴシック" charset="0"/>
              </a:rPr>
              <a:t>Reglas de validación</a:t>
            </a:r>
            <a:endParaRPr lang="es-MX" sz="2300" b="1" dirty="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23110" y="3381424"/>
            <a:ext cx="693428" cy="4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327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1493</Words>
  <Application>Microsoft Macintosh PowerPoint</Application>
  <PresentationFormat>Presentación en pantalla (4:3)</PresentationFormat>
  <Paragraphs>248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Claudia Liliana Rangel Velasco</dc:creator>
  <cp:lastModifiedBy>karina muñoz flores</cp:lastModifiedBy>
  <cp:revision>24</cp:revision>
  <dcterms:created xsi:type="dcterms:W3CDTF">2017-01-26T18:56:21Z</dcterms:created>
  <dcterms:modified xsi:type="dcterms:W3CDTF">2017-06-05T21:50:12Z</dcterms:modified>
</cp:coreProperties>
</file>