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59" r:id="rId5"/>
    <p:sldId id="260" r:id="rId6"/>
    <p:sldId id="289" r:id="rId7"/>
    <p:sldId id="288" r:id="rId8"/>
    <p:sldId id="290" r:id="rId9"/>
    <p:sldId id="291" r:id="rId10"/>
    <p:sldId id="292" r:id="rId11"/>
    <p:sldId id="293" r:id="rId12"/>
    <p:sldId id="294" r:id="rId13"/>
    <p:sldId id="318" r:id="rId14"/>
    <p:sldId id="295" r:id="rId15"/>
    <p:sldId id="300" r:id="rId16"/>
    <p:sldId id="296" r:id="rId17"/>
    <p:sldId id="304" r:id="rId18"/>
    <p:sldId id="298" r:id="rId19"/>
    <p:sldId id="297" r:id="rId20"/>
    <p:sldId id="299" r:id="rId21"/>
    <p:sldId id="307" r:id="rId22"/>
    <p:sldId id="301" r:id="rId23"/>
    <p:sldId id="302" r:id="rId24"/>
    <p:sldId id="303" r:id="rId25"/>
    <p:sldId id="305" r:id="rId26"/>
    <p:sldId id="310" r:id="rId27"/>
    <p:sldId id="311" r:id="rId28"/>
    <p:sldId id="306" r:id="rId29"/>
    <p:sldId id="308" r:id="rId30"/>
    <p:sldId id="309" r:id="rId31"/>
    <p:sldId id="314" r:id="rId32"/>
    <p:sldId id="312" r:id="rId33"/>
    <p:sldId id="313" r:id="rId34"/>
    <p:sldId id="316" r:id="rId35"/>
    <p:sldId id="317" r:id="rId36"/>
    <p:sldId id="287" r:id="rId37"/>
  </p:sldIdLst>
  <p:sldSz cx="15243175" cy="8577263"/>
  <p:notesSz cx="6858000" cy="9144000"/>
  <p:defaultTextStyle>
    <a:defPPr>
      <a:defRPr lang="es-ES"/>
    </a:defPPr>
    <a:lvl1pPr marL="0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0542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1084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41627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22169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02711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083253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63795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44338" algn="l" defTabSz="68054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02">
          <p15:clr>
            <a:srgbClr val="A4A3A4"/>
          </p15:clr>
        </p15:guide>
        <p15:guide id="2" pos="48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5837"/>
    <a:srgbClr val="3A9C7E"/>
    <a:srgbClr val="72AE86"/>
    <a:srgbClr val="4EB693"/>
    <a:srgbClr val="EE2B3D"/>
    <a:srgbClr val="EE1D1F"/>
    <a:srgbClr val="3D4E74"/>
    <a:srgbClr val="012D3F"/>
    <a:srgbClr val="68987B"/>
    <a:srgbClr val="D65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792" y="90"/>
      </p:cViewPr>
      <p:guideLst>
        <p:guide orient="horz" pos="2702"/>
        <p:guide pos="4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238" y="2664512"/>
            <a:ext cx="12956699" cy="183855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476" y="4860449"/>
            <a:ext cx="10670223" cy="21919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0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1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4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22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0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83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63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4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08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74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8424129" y="428864"/>
            <a:ext cx="5716191" cy="915305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70265" y="428864"/>
            <a:ext cx="16899812" cy="915305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27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lantilla_externa_2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3175" cy="857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85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04106" y="5511686"/>
            <a:ext cx="12956699" cy="1703540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04106" y="3635410"/>
            <a:ext cx="12956699" cy="1876276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0542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6108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4162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221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0271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08325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7637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4433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331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70265" y="2503688"/>
            <a:ext cx="11308002" cy="707822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832321" y="2503688"/>
            <a:ext cx="11308000" cy="7078227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90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159" y="343488"/>
            <a:ext cx="13718858" cy="1429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2159" y="1919957"/>
            <a:ext cx="6735050" cy="80014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0542" indent="0">
              <a:buNone/>
              <a:defRPr sz="3000" b="1"/>
            </a:lvl2pPr>
            <a:lvl3pPr marL="1361084" indent="0">
              <a:buNone/>
              <a:defRPr sz="2700" b="1"/>
            </a:lvl3pPr>
            <a:lvl4pPr marL="2041627" indent="0">
              <a:buNone/>
              <a:defRPr sz="2400" b="1"/>
            </a:lvl4pPr>
            <a:lvl5pPr marL="2722169" indent="0">
              <a:buNone/>
              <a:defRPr sz="2400" b="1"/>
            </a:lvl5pPr>
            <a:lvl6pPr marL="3402711" indent="0">
              <a:buNone/>
              <a:defRPr sz="2400" b="1"/>
            </a:lvl6pPr>
            <a:lvl7pPr marL="4083253" indent="0">
              <a:buNone/>
              <a:defRPr sz="2400" b="1"/>
            </a:lvl7pPr>
            <a:lvl8pPr marL="4763795" indent="0">
              <a:buNone/>
              <a:defRPr sz="2400" b="1"/>
            </a:lvl8pPr>
            <a:lvl9pPr marL="5444338" indent="0">
              <a:buNone/>
              <a:defRPr sz="2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2159" y="2720104"/>
            <a:ext cx="6735050" cy="494185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7743322" y="1919957"/>
            <a:ext cx="6737695" cy="80014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0542" indent="0">
              <a:buNone/>
              <a:defRPr sz="3000" b="1"/>
            </a:lvl2pPr>
            <a:lvl3pPr marL="1361084" indent="0">
              <a:buNone/>
              <a:defRPr sz="2700" b="1"/>
            </a:lvl3pPr>
            <a:lvl4pPr marL="2041627" indent="0">
              <a:buNone/>
              <a:defRPr sz="2400" b="1"/>
            </a:lvl4pPr>
            <a:lvl5pPr marL="2722169" indent="0">
              <a:buNone/>
              <a:defRPr sz="2400" b="1"/>
            </a:lvl5pPr>
            <a:lvl6pPr marL="3402711" indent="0">
              <a:buNone/>
              <a:defRPr sz="2400" b="1"/>
            </a:lvl6pPr>
            <a:lvl7pPr marL="4083253" indent="0">
              <a:buNone/>
              <a:defRPr sz="2400" b="1"/>
            </a:lvl7pPr>
            <a:lvl8pPr marL="4763795" indent="0">
              <a:buNone/>
              <a:defRPr sz="2400" b="1"/>
            </a:lvl8pPr>
            <a:lvl9pPr marL="5444338" indent="0">
              <a:buNone/>
              <a:defRPr sz="24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7743322" y="2720104"/>
            <a:ext cx="6737695" cy="4941854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31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356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84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159" y="341502"/>
            <a:ext cx="5014900" cy="145337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59658" y="341503"/>
            <a:ext cx="8521358" cy="732045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2159" y="1794872"/>
            <a:ext cx="5014900" cy="5867087"/>
          </a:xfrm>
        </p:spPr>
        <p:txBody>
          <a:bodyPr/>
          <a:lstStyle>
            <a:lvl1pPr marL="0" indent="0">
              <a:buNone/>
              <a:defRPr sz="2100"/>
            </a:lvl1pPr>
            <a:lvl2pPr marL="680542" indent="0">
              <a:buNone/>
              <a:defRPr sz="1800"/>
            </a:lvl2pPr>
            <a:lvl3pPr marL="1361084" indent="0">
              <a:buNone/>
              <a:defRPr sz="1500"/>
            </a:lvl3pPr>
            <a:lvl4pPr marL="2041627" indent="0">
              <a:buNone/>
              <a:defRPr sz="1300"/>
            </a:lvl4pPr>
            <a:lvl5pPr marL="2722169" indent="0">
              <a:buNone/>
              <a:defRPr sz="1300"/>
            </a:lvl5pPr>
            <a:lvl6pPr marL="3402711" indent="0">
              <a:buNone/>
              <a:defRPr sz="1300"/>
            </a:lvl6pPr>
            <a:lvl7pPr marL="4083253" indent="0">
              <a:buNone/>
              <a:defRPr sz="1300"/>
            </a:lvl7pPr>
            <a:lvl8pPr marL="4763795" indent="0">
              <a:buNone/>
              <a:defRPr sz="1300"/>
            </a:lvl8pPr>
            <a:lvl9pPr marL="5444338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87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7769" y="6004084"/>
            <a:ext cx="9145905" cy="70881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87769" y="766394"/>
            <a:ext cx="9145905" cy="5146358"/>
          </a:xfrm>
        </p:spPr>
        <p:txBody>
          <a:bodyPr/>
          <a:lstStyle>
            <a:lvl1pPr marL="0" indent="0">
              <a:buNone/>
              <a:defRPr sz="4800"/>
            </a:lvl1pPr>
            <a:lvl2pPr marL="680542" indent="0">
              <a:buNone/>
              <a:defRPr sz="4200"/>
            </a:lvl2pPr>
            <a:lvl3pPr marL="1361084" indent="0">
              <a:buNone/>
              <a:defRPr sz="3600"/>
            </a:lvl3pPr>
            <a:lvl4pPr marL="2041627" indent="0">
              <a:buNone/>
              <a:defRPr sz="3000"/>
            </a:lvl4pPr>
            <a:lvl5pPr marL="2722169" indent="0">
              <a:buNone/>
              <a:defRPr sz="3000"/>
            </a:lvl5pPr>
            <a:lvl6pPr marL="3402711" indent="0">
              <a:buNone/>
              <a:defRPr sz="3000"/>
            </a:lvl6pPr>
            <a:lvl7pPr marL="4083253" indent="0">
              <a:buNone/>
              <a:defRPr sz="3000"/>
            </a:lvl7pPr>
            <a:lvl8pPr marL="4763795" indent="0">
              <a:buNone/>
              <a:defRPr sz="3000"/>
            </a:lvl8pPr>
            <a:lvl9pPr marL="5444338" indent="0">
              <a:buNone/>
              <a:defRPr sz="3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87769" y="6712900"/>
            <a:ext cx="9145905" cy="1006636"/>
          </a:xfrm>
        </p:spPr>
        <p:txBody>
          <a:bodyPr/>
          <a:lstStyle>
            <a:lvl1pPr marL="0" indent="0">
              <a:buNone/>
              <a:defRPr sz="2100"/>
            </a:lvl1pPr>
            <a:lvl2pPr marL="680542" indent="0">
              <a:buNone/>
              <a:defRPr sz="1800"/>
            </a:lvl2pPr>
            <a:lvl3pPr marL="1361084" indent="0">
              <a:buNone/>
              <a:defRPr sz="1500"/>
            </a:lvl3pPr>
            <a:lvl4pPr marL="2041627" indent="0">
              <a:buNone/>
              <a:defRPr sz="1300"/>
            </a:lvl4pPr>
            <a:lvl5pPr marL="2722169" indent="0">
              <a:buNone/>
              <a:defRPr sz="1300"/>
            </a:lvl5pPr>
            <a:lvl6pPr marL="3402711" indent="0">
              <a:buNone/>
              <a:defRPr sz="1300"/>
            </a:lvl6pPr>
            <a:lvl7pPr marL="4083253" indent="0">
              <a:buNone/>
              <a:defRPr sz="1300"/>
            </a:lvl7pPr>
            <a:lvl8pPr marL="4763795" indent="0">
              <a:buNone/>
              <a:defRPr sz="1300"/>
            </a:lvl8pPr>
            <a:lvl9pPr marL="5444338" indent="0">
              <a:buNone/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63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159" y="343488"/>
            <a:ext cx="13718858" cy="1429544"/>
          </a:xfrm>
          <a:prstGeom prst="rect">
            <a:avLst/>
          </a:prstGeom>
        </p:spPr>
        <p:txBody>
          <a:bodyPr vert="horz" lIns="136108" tIns="68054" rIns="136108" bIns="68054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62159" y="2001362"/>
            <a:ext cx="13718858" cy="5660597"/>
          </a:xfrm>
          <a:prstGeom prst="rect">
            <a:avLst/>
          </a:prstGeom>
        </p:spPr>
        <p:txBody>
          <a:bodyPr vert="horz" lIns="136108" tIns="68054" rIns="136108" bIns="68054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159" y="7949853"/>
            <a:ext cx="3556741" cy="456660"/>
          </a:xfrm>
          <a:prstGeom prst="rect">
            <a:avLst/>
          </a:prstGeom>
        </p:spPr>
        <p:txBody>
          <a:bodyPr vert="horz" lIns="136108" tIns="68054" rIns="136108" bIns="68054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274CD-80AE-6647-98ED-7C8208F7EC19}" type="datetimeFigureOut">
              <a:rPr lang="es-ES" smtClean="0"/>
              <a:t>21/06/2017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208085" y="7949853"/>
            <a:ext cx="4827005" cy="456660"/>
          </a:xfrm>
          <a:prstGeom prst="rect">
            <a:avLst/>
          </a:prstGeom>
        </p:spPr>
        <p:txBody>
          <a:bodyPr vert="horz" lIns="136108" tIns="68054" rIns="136108" bIns="68054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24275" y="7949853"/>
            <a:ext cx="3556741" cy="456660"/>
          </a:xfrm>
          <a:prstGeom prst="rect">
            <a:avLst/>
          </a:prstGeom>
        </p:spPr>
        <p:txBody>
          <a:bodyPr vert="horz" lIns="136108" tIns="68054" rIns="136108" bIns="68054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0287B-0CF4-5748-8D67-7FA71C18DF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68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680542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0407" indent="-510407" algn="l" defTabSz="680542" rtl="0" eaLnBrk="1" latinLnBrk="0" hangingPunct="1">
        <a:spcBef>
          <a:spcPct val="20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05881" indent="-425339" algn="l" defTabSz="680542" rtl="0" eaLnBrk="1" latinLnBrk="0" hangingPunct="1">
        <a:spcBef>
          <a:spcPct val="20000"/>
        </a:spcBef>
        <a:buFont typeface="Arial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01356" indent="-340271" algn="l" defTabSz="68054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81898" indent="-340271" algn="l" defTabSz="680542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62440" indent="-340271" algn="l" defTabSz="680542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42982" indent="-340271" algn="l" defTabSz="68054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524" indent="-340271" algn="l" defTabSz="68054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04067" indent="-340271" algn="l" defTabSz="68054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84609" indent="-340271" algn="l" defTabSz="680542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0542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1084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41627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22169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02711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83253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795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44338" algn="l" defTabSz="680542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r_lí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5" name="Imagen 4" descr="Izq_lín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6" name="Imagen 5" descr="head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>
          <a:xfrm>
            <a:off x="2209082" y="0"/>
            <a:ext cx="11107976" cy="1623262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idx="4294967295"/>
          </p:nvPr>
        </p:nvSpPr>
        <p:spPr>
          <a:xfrm>
            <a:off x="2782899" y="2314026"/>
            <a:ext cx="10703267" cy="280443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x-none" sz="8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Casos prácticos con </a:t>
            </a:r>
            <a:r>
              <a:rPr lang="es-ES_tradnl" sz="8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s-ES_tradnl" sz="8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x-none" sz="8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x-none" sz="8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Nueva</a:t>
            </a:r>
            <a:r>
              <a:rPr lang="x-none" sz="8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Factura</a:t>
            </a:r>
            <a:endParaRPr lang="es-ES" sz="8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102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15989" y="840339"/>
            <a:ext cx="695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solidFill>
                  <a:srgbClr val="0070C0"/>
                </a:solidFill>
              </a:rPr>
              <a:t>Registro de Descuentos e Impuestos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6251089" y="1741139"/>
            <a:ext cx="785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Los </a:t>
            </a:r>
            <a:r>
              <a:rPr lang="es-MX" b="1" dirty="0"/>
              <a:t>descuentos</a:t>
            </a:r>
            <a:r>
              <a:rPr lang="es-MX" dirty="0"/>
              <a:t> se integrarán por cada uno de </a:t>
            </a:r>
            <a:r>
              <a:rPr lang="es-MX" dirty="0" smtClean="0"/>
              <a:t>los</a:t>
            </a:r>
          </a:p>
          <a:p>
            <a:pPr algn="just"/>
            <a:r>
              <a:rPr lang="es-MX" dirty="0" smtClean="0"/>
              <a:t> </a:t>
            </a:r>
            <a:r>
              <a:rPr lang="es-MX" b="1" dirty="0"/>
              <a:t>conceptos</a:t>
            </a:r>
            <a:r>
              <a:rPr lang="es-MX" dirty="0"/>
              <a:t> registrados dentro del comprobante.</a:t>
            </a:r>
            <a:endParaRPr lang="x-none" dirty="0"/>
          </a:p>
        </p:txBody>
      </p:sp>
      <p:sp>
        <p:nvSpPr>
          <p:cNvPr id="15" name="25 CuadroTexto"/>
          <p:cNvSpPr txBox="1"/>
          <p:nvPr/>
        </p:nvSpPr>
        <p:spPr>
          <a:xfrm>
            <a:off x="6251089" y="3022970"/>
            <a:ext cx="833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Los </a:t>
            </a:r>
            <a:r>
              <a:rPr lang="es-MX" b="1" dirty="0" smtClean="0"/>
              <a:t>impuestos</a:t>
            </a:r>
            <a:r>
              <a:rPr lang="es-MX" dirty="0" smtClean="0"/>
              <a:t> aplicables </a:t>
            </a:r>
            <a:r>
              <a:rPr lang="es-MX" dirty="0"/>
              <a:t>por cada </a:t>
            </a:r>
            <a:r>
              <a:rPr lang="es-MX" b="1" dirty="0"/>
              <a:t>concepto</a:t>
            </a:r>
            <a:r>
              <a:rPr lang="es-MX" dirty="0"/>
              <a:t> </a:t>
            </a:r>
            <a:r>
              <a:rPr lang="es-MX" dirty="0" smtClean="0"/>
              <a:t>registrado</a:t>
            </a:r>
          </a:p>
          <a:p>
            <a:pPr algn="just"/>
            <a:r>
              <a:rPr lang="es-MX" dirty="0" smtClean="0"/>
              <a:t> </a:t>
            </a:r>
            <a:r>
              <a:rPr lang="es-MX" dirty="0"/>
              <a:t>en el comprobante, debiéndose detallar lo siguiente</a:t>
            </a:r>
            <a:r>
              <a:rPr lang="es-MX" dirty="0" smtClean="0"/>
              <a:t>: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/>
              <a:t>Base </a:t>
            </a:r>
            <a:r>
              <a:rPr lang="es-MX" dirty="0"/>
              <a:t>para el cálculo del impuesto</a:t>
            </a:r>
            <a:r>
              <a:rPr lang="es-MX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Impuesto (Tipo de impuesto ISR, IVA IEPS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Tipo factor (Tasa, cuota o exento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Tasa o cuota (Valor </a:t>
            </a:r>
            <a:r>
              <a:rPr lang="es-MX" dirty="0" smtClean="0"/>
              <a:t>tasa </a:t>
            </a:r>
            <a:r>
              <a:rPr lang="es-MX" dirty="0"/>
              <a:t>o cuota que corresponda </a:t>
            </a:r>
            <a:endParaRPr lang="es-MX" dirty="0" smtClean="0"/>
          </a:p>
          <a:p>
            <a:pPr algn="just"/>
            <a:r>
              <a:rPr lang="es-MX" dirty="0"/>
              <a:t> </a:t>
            </a:r>
            <a:r>
              <a:rPr lang="es-MX" dirty="0" smtClean="0"/>
              <a:t>     al </a:t>
            </a:r>
            <a:r>
              <a:rPr lang="es-MX" dirty="0"/>
              <a:t>impuesto</a:t>
            </a:r>
            <a:r>
              <a:rPr lang="es-MX" dirty="0" smtClean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/>
              <a:t>Importe (Monto del impuesto</a:t>
            </a:r>
            <a:r>
              <a:rPr lang="es-MX" dirty="0" smtClean="0"/>
              <a:t>).</a:t>
            </a:r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Adicionalmente se debe </a:t>
            </a:r>
            <a:r>
              <a:rPr lang="es-MX" dirty="0"/>
              <a:t>incluir </a:t>
            </a:r>
            <a:r>
              <a:rPr lang="es-MX" dirty="0" smtClean="0"/>
              <a:t>a </a:t>
            </a:r>
            <a:r>
              <a:rPr lang="es-MX" b="1" dirty="0" smtClean="0"/>
              <a:t>nivel</a:t>
            </a:r>
            <a:r>
              <a:rPr lang="es-MX" dirty="0" smtClean="0"/>
              <a:t> </a:t>
            </a:r>
            <a:r>
              <a:rPr lang="es-MX" b="1" dirty="0" smtClean="0"/>
              <a:t>comprobante</a:t>
            </a:r>
            <a:r>
              <a:rPr lang="es-MX" dirty="0" smtClean="0"/>
              <a:t> </a:t>
            </a:r>
          </a:p>
          <a:p>
            <a:pPr algn="just"/>
            <a:r>
              <a:rPr lang="es-MX" dirty="0" smtClean="0"/>
              <a:t>el </a:t>
            </a:r>
            <a:r>
              <a:rPr lang="es-MX" b="1" dirty="0" smtClean="0"/>
              <a:t>resumen</a:t>
            </a:r>
            <a:r>
              <a:rPr lang="es-MX" dirty="0" smtClean="0"/>
              <a:t> de los </a:t>
            </a:r>
            <a:r>
              <a:rPr lang="es-MX" b="1" dirty="0" smtClean="0"/>
              <a:t>impuestos</a:t>
            </a:r>
            <a:r>
              <a:rPr lang="es-MX" dirty="0" smtClean="0"/>
              <a:t> trasladados y retenidos.</a:t>
            </a:r>
          </a:p>
        </p:txBody>
      </p:sp>
      <p:sp>
        <p:nvSpPr>
          <p:cNvPr id="16" name="Elipse 15"/>
          <p:cNvSpPr/>
          <p:nvPr/>
        </p:nvSpPr>
        <p:spPr>
          <a:xfrm>
            <a:off x="5366638" y="1741139"/>
            <a:ext cx="705682" cy="705682"/>
          </a:xfrm>
          <a:prstGeom prst="ellipse">
            <a:avLst/>
          </a:prstGeom>
          <a:noFill/>
          <a:ln w="76200">
            <a:solidFill>
              <a:srgbClr val="009F8B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Rectángulo 16"/>
          <p:cNvSpPr/>
          <p:nvPr/>
        </p:nvSpPr>
        <p:spPr>
          <a:xfrm>
            <a:off x="5534488" y="1711283"/>
            <a:ext cx="386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400" b="1" dirty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8" name="Elipse 17"/>
          <p:cNvSpPr/>
          <p:nvPr/>
        </p:nvSpPr>
        <p:spPr>
          <a:xfrm>
            <a:off x="5366638" y="2995076"/>
            <a:ext cx="705682" cy="705682"/>
          </a:xfrm>
          <a:prstGeom prst="ellipse">
            <a:avLst/>
          </a:prstGeom>
          <a:noFill/>
          <a:ln w="76200">
            <a:solidFill>
              <a:srgbClr val="6E3E9B"/>
            </a:solidFill>
            <a:prstDash val="lg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981F6E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5534488" y="2965220"/>
            <a:ext cx="3862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400" b="1" dirty="0" smtClean="0">
                <a:solidFill>
                  <a:srgbClr val="7F7F7F"/>
                </a:solidFill>
                <a:latin typeface="+mj-lt"/>
                <a:ea typeface="+mj-ea"/>
                <a:cs typeface="+mj-cs"/>
              </a:rPr>
              <a:t>2</a:t>
            </a:r>
            <a:endParaRPr lang="es-MX" sz="3400" b="1" dirty="0">
              <a:solidFill>
                <a:srgbClr val="7F7F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692528" y="38484"/>
            <a:ext cx="74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solidFill>
                  <a:schemeClr val="bg1"/>
                </a:solidFill>
              </a:rPr>
              <a:t>Caso práctico CFDI versión 3.3</a:t>
            </a:r>
          </a:p>
        </p:txBody>
      </p:sp>
    </p:spTree>
    <p:extLst>
      <p:ext uri="{BB962C8B-B14F-4D97-AF65-F5344CB8AC3E}">
        <p14:creationId xmlns:p14="http://schemas.microsoft.com/office/powerpoint/2010/main" val="234168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1352"/>
          <a:stretch/>
        </p:blipFill>
        <p:spPr>
          <a:xfrm>
            <a:off x="4011362" y="1334134"/>
            <a:ext cx="10907899" cy="65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6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98" y="1389476"/>
            <a:ext cx="9608364" cy="524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77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51" y="1346926"/>
            <a:ext cx="9579901" cy="60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6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21852" y="1673172"/>
            <a:ext cx="4196153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Deberán plasmarse </a:t>
            </a:r>
            <a:r>
              <a:rPr lang="es-MX" b="1" dirty="0"/>
              <a:t>todos</a:t>
            </a:r>
            <a:r>
              <a:rPr lang="es-MX" dirty="0"/>
              <a:t> los </a:t>
            </a:r>
            <a:r>
              <a:rPr lang="es-MX" b="1" dirty="0"/>
              <a:t>datos</a:t>
            </a:r>
            <a:r>
              <a:rPr lang="es-MX" dirty="0"/>
              <a:t> </a:t>
            </a:r>
            <a:r>
              <a:rPr lang="es-MX" b="1" dirty="0"/>
              <a:t>contenidos</a:t>
            </a:r>
            <a:r>
              <a:rPr lang="es-MX" dirty="0"/>
              <a:t> en el </a:t>
            </a:r>
            <a:r>
              <a:rPr lang="es-MX" b="1" dirty="0" smtClean="0"/>
              <a:t>XML</a:t>
            </a:r>
            <a:r>
              <a:rPr lang="es-MX" dirty="0"/>
              <a:t> </a:t>
            </a:r>
            <a:r>
              <a:rPr lang="es-MX" dirty="0" smtClean="0"/>
              <a:t>y cumplir </a:t>
            </a:r>
            <a:r>
              <a:rPr lang="es-MX" dirty="0"/>
              <a:t>con todos los datos de los </a:t>
            </a:r>
            <a:r>
              <a:rPr lang="es-MX" dirty="0" smtClean="0"/>
              <a:t>complementos.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Tratándose </a:t>
            </a:r>
            <a:r>
              <a:rPr lang="es-MX" dirty="0"/>
              <a:t>de </a:t>
            </a:r>
            <a:r>
              <a:rPr lang="es-MX" b="1" dirty="0"/>
              <a:t>datos</a:t>
            </a:r>
            <a:r>
              <a:rPr lang="es-MX" dirty="0"/>
              <a:t> contenidos en los </a:t>
            </a:r>
            <a:r>
              <a:rPr lang="es-MX" b="1" dirty="0"/>
              <a:t>catálogos</a:t>
            </a:r>
            <a:r>
              <a:rPr lang="es-MX" dirty="0"/>
              <a:t>, además de la </a:t>
            </a:r>
            <a:r>
              <a:rPr lang="es-MX" b="1" dirty="0"/>
              <a:t>clave</a:t>
            </a:r>
            <a:r>
              <a:rPr lang="es-MX" dirty="0"/>
              <a:t> se incluirá la </a:t>
            </a:r>
            <a:r>
              <a:rPr lang="es-MX" b="1" dirty="0" smtClean="0"/>
              <a:t>descripción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5321852" y="1094021"/>
            <a:ext cx="4351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solidFill>
                  <a:srgbClr val="0070C0"/>
                </a:solidFill>
              </a:rPr>
              <a:t>Representación impresa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543014" y="80249"/>
            <a:ext cx="6275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 smtClean="0">
                <a:solidFill>
                  <a:schemeClr val="bg1"/>
                </a:solidFill>
              </a:rPr>
              <a:t>Caso práctico CFDI versión 3.3</a:t>
            </a:r>
            <a:endParaRPr lang="es-MX" sz="30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7759" y="1222615"/>
            <a:ext cx="5206958" cy="681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16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r_lí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5" name="Imagen 4" descr="Izq_lín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6" name="Imagen 5" descr="head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>
          <a:xfrm>
            <a:off x="2209082" y="0"/>
            <a:ext cx="11107976" cy="162326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idx="4294967295"/>
          </p:nvPr>
        </p:nvSpPr>
        <p:spPr>
          <a:xfrm>
            <a:off x="1506809" y="2009884"/>
            <a:ext cx="12873666" cy="31076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Facturación </a:t>
            </a: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Muestras</a:t>
            </a:r>
            <a:endParaRPr lang="es-ES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26267" y="2009884"/>
            <a:ext cx="2034751" cy="872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B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5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75501" y="1984806"/>
            <a:ext cx="79559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Durante el buen fin una empresa que se dedica a la venta de equipo de fotocopiado e impresoras, pone a disposición de sus clientes la promoción de que en la compra de cada impresora obtiene un cartucho de tinta gratis con valor de $150.00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Cómo </a:t>
            </a:r>
            <a:r>
              <a:rPr lang="es-MX" sz="2400" dirty="0"/>
              <a:t>tiene que emitir la factura </a:t>
            </a:r>
            <a:r>
              <a:rPr lang="es-MX" sz="2400" dirty="0" smtClean="0"/>
              <a:t>para </a:t>
            </a:r>
            <a:r>
              <a:rPr lang="es-MX" sz="2400" dirty="0"/>
              <a:t>amparar ésta </a:t>
            </a:r>
            <a:r>
              <a:rPr lang="es-MX" sz="2400" dirty="0" smtClean="0"/>
              <a:t>operación si a un cliente le vendió dos impresoras con valor unitario de $ 3,800.00. </a:t>
            </a:r>
          </a:p>
          <a:p>
            <a:pPr algn="just"/>
            <a:endParaRPr lang="es-MX" sz="2400" dirty="0"/>
          </a:p>
          <a:p>
            <a:pPr algn="just"/>
            <a:r>
              <a:rPr lang="es-MX" sz="2400" dirty="0" smtClean="0"/>
              <a:t>El pago: en una sola exhibición de manera diferida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975501" y="6453203"/>
            <a:ext cx="807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Emisión </a:t>
            </a:r>
            <a:r>
              <a:rPr lang="es-MX" sz="2400" b="1" dirty="0"/>
              <a:t>del </a:t>
            </a:r>
            <a:r>
              <a:rPr lang="es-MX" sz="2400" b="1" dirty="0" smtClean="0"/>
              <a:t>CFDI:</a:t>
            </a:r>
          </a:p>
          <a:p>
            <a:endParaRPr lang="es-MX" sz="2400" b="1" dirty="0"/>
          </a:p>
          <a:p>
            <a:r>
              <a:rPr lang="es-MX" sz="2400" dirty="0" smtClean="0"/>
              <a:t>El contribuyente debe emitir un CFDI de tipo Ingreso</a:t>
            </a:r>
            <a:endParaRPr lang="es-MX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543014" y="80249"/>
            <a:ext cx="62750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 smtClean="0">
                <a:solidFill>
                  <a:schemeClr val="bg1"/>
                </a:solidFill>
              </a:rPr>
              <a:t>Caso práctico CFDI versión 3.3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48617" y="1011905"/>
            <a:ext cx="7246961" cy="534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              Planteamiento: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76703" y="1011905"/>
            <a:ext cx="1371913" cy="58848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B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4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935" y="1038918"/>
            <a:ext cx="10846667" cy="615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13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36" y="1808874"/>
            <a:ext cx="9928289" cy="565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4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217" y="914601"/>
            <a:ext cx="9954558" cy="65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7" name="Imagen 6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9259290" y="1158657"/>
            <a:ext cx="4656657" cy="709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5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Incrementar la calidad de la información que se obtiene en la emisión de la factura, para brindar servicios a los contribuyentes</a:t>
            </a:r>
            <a:r>
              <a:rPr lang="es-MX" dirty="0" smtClean="0"/>
              <a:t>.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Eliminar practicas indebidas</a:t>
            </a:r>
            <a:r>
              <a:rPr lang="es-MX" dirty="0" smtClean="0"/>
              <a:t>.</a:t>
            </a:r>
          </a:p>
          <a:p>
            <a:pPr marL="457200" lvl="1" algn="just">
              <a:spcBef>
                <a:spcPts val="600"/>
              </a:spcBef>
              <a:spcAft>
                <a:spcPts val="600"/>
              </a:spcAft>
            </a:pPr>
            <a:endParaRPr lang="es-MX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dirty="0"/>
              <a:t>Trasformar la interacción del contribuyente con la autoridad tributaria. “Imperceptibilidad del pago de impuestos”.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7915035" y="90122"/>
            <a:ext cx="600091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lvl="0" algn="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MX" sz="3300" dirty="0"/>
              <a:t>Modernización de la factura</a:t>
            </a:r>
            <a:endParaRPr lang="x-none" sz="3300" dirty="0"/>
          </a:p>
        </p:txBody>
      </p:sp>
      <p:pic>
        <p:nvPicPr>
          <p:cNvPr id="40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28" y="2146033"/>
            <a:ext cx="3999387" cy="2917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ángulo 40"/>
          <p:cNvSpPr/>
          <p:nvPr/>
        </p:nvSpPr>
        <p:spPr>
          <a:xfrm>
            <a:off x="5815989" y="1105285"/>
            <a:ext cx="2360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solidFill>
                  <a:srgbClr val="33857F"/>
                </a:solidFill>
              </a:rPr>
              <a:t>Objetivos:</a:t>
            </a:r>
          </a:p>
        </p:txBody>
      </p:sp>
    </p:spTree>
    <p:extLst>
      <p:ext uri="{BB962C8B-B14F-4D97-AF65-F5344CB8AC3E}">
        <p14:creationId xmlns:p14="http://schemas.microsoft.com/office/powerpoint/2010/main" val="2528850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71298" y="31385"/>
            <a:ext cx="6325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 smtClean="0">
                <a:solidFill>
                  <a:schemeClr val="bg1"/>
                </a:solidFill>
              </a:rPr>
              <a:t>Caso práctico CFDI versión 3.3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00691" y="1107682"/>
            <a:ext cx="371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Representación impresa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002" y="1292348"/>
            <a:ext cx="5223428" cy="661293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577257" y="1961485"/>
            <a:ext cx="3738279" cy="5493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Deberán plasmarse </a:t>
            </a:r>
            <a:r>
              <a:rPr lang="es-MX" b="1" dirty="0"/>
              <a:t>todos</a:t>
            </a:r>
            <a:r>
              <a:rPr lang="es-MX" dirty="0"/>
              <a:t> los </a:t>
            </a:r>
            <a:r>
              <a:rPr lang="es-MX" b="1" dirty="0"/>
              <a:t>datos</a:t>
            </a:r>
            <a:r>
              <a:rPr lang="es-MX" dirty="0"/>
              <a:t> </a:t>
            </a:r>
            <a:r>
              <a:rPr lang="es-MX" b="1" dirty="0"/>
              <a:t>contenidos</a:t>
            </a:r>
            <a:r>
              <a:rPr lang="es-MX" dirty="0"/>
              <a:t> en el </a:t>
            </a:r>
            <a:r>
              <a:rPr lang="es-MX" b="1" dirty="0" smtClean="0"/>
              <a:t>XML</a:t>
            </a:r>
            <a:r>
              <a:rPr lang="es-MX" dirty="0"/>
              <a:t> </a:t>
            </a:r>
            <a:r>
              <a:rPr lang="es-MX" dirty="0" smtClean="0"/>
              <a:t>y cumplir </a:t>
            </a:r>
            <a:r>
              <a:rPr lang="es-MX" dirty="0"/>
              <a:t>con todos los datos de los </a:t>
            </a:r>
            <a:r>
              <a:rPr lang="es-MX" dirty="0" smtClean="0"/>
              <a:t>complementos.</a:t>
            </a:r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r>
              <a:rPr lang="es-MX" dirty="0" smtClean="0"/>
              <a:t>Tratándose </a:t>
            </a:r>
            <a:r>
              <a:rPr lang="es-MX" dirty="0"/>
              <a:t>de </a:t>
            </a:r>
            <a:r>
              <a:rPr lang="es-MX" b="1" dirty="0"/>
              <a:t>datos</a:t>
            </a:r>
            <a:r>
              <a:rPr lang="es-MX" dirty="0"/>
              <a:t> contenidos en los </a:t>
            </a:r>
            <a:r>
              <a:rPr lang="es-MX" b="1" dirty="0"/>
              <a:t>catálogos</a:t>
            </a:r>
            <a:r>
              <a:rPr lang="es-MX" dirty="0"/>
              <a:t>, además de la </a:t>
            </a:r>
            <a:r>
              <a:rPr lang="es-MX" b="1" dirty="0"/>
              <a:t>clave</a:t>
            </a:r>
            <a:r>
              <a:rPr lang="es-MX" dirty="0"/>
              <a:t> se incluirá la </a:t>
            </a:r>
            <a:r>
              <a:rPr lang="es-MX" b="1" dirty="0" smtClean="0"/>
              <a:t>descripción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03666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r_lí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5" name="Imagen 4" descr="Izq_lín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6" name="Imagen 5" descr="head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>
          <a:xfrm>
            <a:off x="2209082" y="0"/>
            <a:ext cx="11107976" cy="162326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idx="4294967295"/>
          </p:nvPr>
        </p:nvSpPr>
        <p:spPr>
          <a:xfrm>
            <a:off x="1506809" y="2009884"/>
            <a:ext cx="12873666" cy="31076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Comprobante </a:t>
            </a: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Egreso</a:t>
            </a:r>
            <a:b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(Devolución de mercancías)</a:t>
            </a:r>
            <a:endParaRPr lang="es-ES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26267" y="2009884"/>
            <a:ext cx="2034751" cy="87280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C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04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71298" y="31385"/>
            <a:ext cx="6325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 smtClean="0">
                <a:solidFill>
                  <a:schemeClr val="bg1"/>
                </a:solidFill>
              </a:rPr>
              <a:t>Caso práctico CFDI versión 3.3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38655" y="2058228"/>
            <a:ext cx="8147072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/>
              <a:t>En el mes de agosto a la </a:t>
            </a:r>
            <a:r>
              <a:rPr lang="es-MX" sz="2200" dirty="0"/>
              <a:t>empresa </a:t>
            </a:r>
            <a:r>
              <a:rPr lang="es-MX" sz="2200" dirty="0" smtClean="0"/>
              <a:t>“</a:t>
            </a:r>
            <a:r>
              <a:rPr lang="es-MX" sz="2200" dirty="0"/>
              <a:t>N</a:t>
            </a:r>
            <a:r>
              <a:rPr lang="es-MX" sz="2200" dirty="0" smtClean="0"/>
              <a:t>ueva Factura, S.A</a:t>
            </a:r>
            <a:r>
              <a:rPr lang="es-MX" sz="2200" dirty="0"/>
              <a:t>. de C.V</a:t>
            </a:r>
            <a:r>
              <a:rPr lang="es-MX" sz="2200" dirty="0" smtClean="0"/>
              <a:t>.”, </a:t>
            </a:r>
            <a:r>
              <a:rPr lang="es-MX" sz="2200" dirty="0"/>
              <a:t>con </a:t>
            </a:r>
            <a:r>
              <a:rPr lang="es-MX" sz="2200" dirty="0" smtClean="0"/>
              <a:t>RFC NUF150930AAA le devolvieron una impresora por tener defectos, correspondiente a la venta realizada en el mes de julio, ¿cómo se tiene que emitir la factura electrónica para amparar devolución de mercancías?</a:t>
            </a:r>
            <a:endParaRPr lang="es-MX" sz="2200" dirty="0"/>
          </a:p>
          <a:p>
            <a:pPr algn="just"/>
            <a:endParaRPr lang="es-MX" sz="2200" dirty="0"/>
          </a:p>
          <a:p>
            <a:r>
              <a:rPr lang="es-MX" sz="2200" dirty="0"/>
              <a:t>Régimen fiscal del emisor: General de Ley Personas Morales</a:t>
            </a:r>
          </a:p>
          <a:p>
            <a:r>
              <a:rPr lang="es-MX" sz="2200" dirty="0" smtClean="0"/>
              <a:t>Contraprestación: Venta de 2 impresoras</a:t>
            </a:r>
          </a:p>
          <a:p>
            <a:r>
              <a:rPr lang="es-MX" sz="2200" dirty="0" smtClean="0"/>
              <a:t>Fecha de operación: </a:t>
            </a:r>
            <a:r>
              <a:rPr lang="es-MX" sz="2200" dirty="0"/>
              <a:t>5</a:t>
            </a:r>
            <a:r>
              <a:rPr lang="es-MX" sz="2200" dirty="0" smtClean="0"/>
              <a:t> de agosto del 2017</a:t>
            </a:r>
          </a:p>
          <a:p>
            <a:r>
              <a:rPr lang="es-MX" sz="2200" dirty="0" smtClean="0"/>
              <a:t>Valor Unitario: impresora 3,800.00</a:t>
            </a:r>
          </a:p>
          <a:p>
            <a:r>
              <a:rPr lang="es-MX" sz="2200" dirty="0" smtClean="0"/>
              <a:t>Cliente: </a:t>
            </a:r>
            <a:r>
              <a:rPr lang="es-MX" sz="2200" dirty="0" err="1" smtClean="0"/>
              <a:t>Rafaeli</a:t>
            </a:r>
            <a:r>
              <a:rPr lang="es-MX" sz="2200" dirty="0" smtClean="0"/>
              <a:t> </a:t>
            </a:r>
            <a:r>
              <a:rPr lang="es-MX" sz="2200" dirty="0" err="1" smtClean="0"/>
              <a:t>Camposorio</a:t>
            </a:r>
            <a:r>
              <a:rPr lang="es-MX" sz="2200" dirty="0" smtClean="0"/>
              <a:t> </a:t>
            </a:r>
            <a:r>
              <a:rPr lang="es-MX" sz="2200" dirty="0" err="1" smtClean="0"/>
              <a:t>Ruizo</a:t>
            </a:r>
            <a:endParaRPr lang="es-MX" sz="2200" dirty="0" smtClean="0"/>
          </a:p>
          <a:p>
            <a:r>
              <a:rPr lang="es-MX" sz="2200" dirty="0" smtClean="0"/>
              <a:t>RFC: CARR720127R44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530022" y="6712710"/>
            <a:ext cx="82866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/>
              <a:t>Emisión </a:t>
            </a:r>
            <a:r>
              <a:rPr lang="es-MX" sz="2200" b="1" dirty="0"/>
              <a:t>del </a:t>
            </a:r>
            <a:r>
              <a:rPr lang="es-MX" sz="2200" b="1" dirty="0" smtClean="0"/>
              <a:t>CFDI:</a:t>
            </a:r>
          </a:p>
          <a:p>
            <a:endParaRPr lang="es-MX" sz="2200" b="1" dirty="0"/>
          </a:p>
          <a:p>
            <a:r>
              <a:rPr lang="es-MX" sz="2200" dirty="0" smtClean="0"/>
              <a:t>El contribuyente debe emitir un CFDI de tipo Egresos</a:t>
            </a:r>
          </a:p>
          <a:p>
            <a:r>
              <a:rPr lang="es-MX" sz="2200" dirty="0" smtClean="0"/>
              <a:t>(nota de crédito) para amparar la devolución de mercancía</a:t>
            </a:r>
            <a:endParaRPr lang="es-MX" sz="2200" dirty="0"/>
          </a:p>
        </p:txBody>
      </p:sp>
      <p:sp>
        <p:nvSpPr>
          <p:cNvPr id="7" name="Rectángulo 6"/>
          <p:cNvSpPr/>
          <p:nvPr/>
        </p:nvSpPr>
        <p:spPr>
          <a:xfrm>
            <a:off x="4648617" y="1011905"/>
            <a:ext cx="7246961" cy="534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              Planteamiento: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08700" y="1011905"/>
            <a:ext cx="1339918" cy="57475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C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45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398" y="1256518"/>
            <a:ext cx="10411186" cy="543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50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936" y="953380"/>
            <a:ext cx="8638053" cy="70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9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988" y="990668"/>
            <a:ext cx="9149677" cy="59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r_lí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5" name="Imagen 4" descr="Izq_lín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6" name="Imagen 5" descr="head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>
          <a:xfrm>
            <a:off x="2209082" y="0"/>
            <a:ext cx="11107976" cy="162326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idx="4294967295"/>
          </p:nvPr>
        </p:nvSpPr>
        <p:spPr>
          <a:xfrm>
            <a:off x="1506809" y="2009884"/>
            <a:ext cx="12873666" cy="31076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Comprobante </a:t>
            </a: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Traslado</a:t>
            </a:r>
            <a:b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(Transporte de mercancías)</a:t>
            </a:r>
            <a:endParaRPr lang="es-ES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926267" y="2009884"/>
            <a:ext cx="2034751" cy="872806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D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7671298" y="31385"/>
            <a:ext cx="6325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 smtClean="0">
                <a:solidFill>
                  <a:schemeClr val="bg1"/>
                </a:solidFill>
              </a:rPr>
              <a:t>Caso práctico CFDI versión 3.3</a:t>
            </a:r>
            <a:endParaRPr lang="es-MX" sz="3000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48617" y="1011905"/>
            <a:ext cx="7246961" cy="534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              Planteamiento: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08700" y="1011905"/>
            <a:ext cx="1339917" cy="574757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D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815990" y="1869909"/>
            <a:ext cx="8551658" cy="292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300" dirty="0" smtClean="0"/>
              <a:t>La empresa “</a:t>
            </a:r>
            <a:r>
              <a:rPr lang="es-MX" sz="2300" dirty="0"/>
              <a:t>N</a:t>
            </a:r>
            <a:r>
              <a:rPr lang="es-MX" sz="2300" dirty="0" smtClean="0"/>
              <a:t>ueva Factura, S.A</a:t>
            </a:r>
            <a:r>
              <a:rPr lang="es-MX" sz="2300" dirty="0"/>
              <a:t>. de C.V</a:t>
            </a:r>
            <a:r>
              <a:rPr lang="es-MX" sz="2300" dirty="0" smtClean="0"/>
              <a:t>.”, </a:t>
            </a:r>
            <a:r>
              <a:rPr lang="es-MX" sz="2300" dirty="0"/>
              <a:t>con </a:t>
            </a:r>
            <a:r>
              <a:rPr lang="es-MX" sz="2300" dirty="0" smtClean="0"/>
              <a:t>RFC NUF150930AAA trasladará mercancías de la sucursal de León a Querétaro, ¿Cómo se podrá amparar el transporte de dichas mercancías?</a:t>
            </a:r>
            <a:endParaRPr lang="es-MX" sz="2300" dirty="0"/>
          </a:p>
          <a:p>
            <a:pPr algn="just"/>
            <a:endParaRPr lang="es-MX" sz="2300" dirty="0"/>
          </a:p>
          <a:p>
            <a:r>
              <a:rPr lang="es-MX" sz="2300" dirty="0"/>
              <a:t>Régimen fiscal del emisor: General de Ley Personas Morales</a:t>
            </a:r>
          </a:p>
          <a:p>
            <a:r>
              <a:rPr lang="es-MX" sz="2300" dirty="0" smtClean="0"/>
              <a:t>Operación: Traslado de 100 impresoras</a:t>
            </a:r>
          </a:p>
          <a:p>
            <a:r>
              <a:rPr lang="es-MX" sz="2300" dirty="0" smtClean="0"/>
              <a:t>Fecha de operación: 10 de julio del 2017</a:t>
            </a:r>
          </a:p>
          <a:p>
            <a:r>
              <a:rPr lang="es-MX" sz="2300" dirty="0" smtClean="0"/>
              <a:t>Valor Unitario: impresora 3,800.00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5815990" y="5326493"/>
            <a:ext cx="80898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/>
              <a:t>Emisión </a:t>
            </a:r>
            <a:r>
              <a:rPr lang="es-MX" sz="2300" b="1" dirty="0"/>
              <a:t>del </a:t>
            </a:r>
            <a:r>
              <a:rPr lang="es-MX" sz="2300" b="1" dirty="0" smtClean="0"/>
              <a:t>CFDI:</a:t>
            </a:r>
          </a:p>
          <a:p>
            <a:endParaRPr lang="es-MX" sz="2300" b="1" dirty="0"/>
          </a:p>
          <a:p>
            <a:r>
              <a:rPr lang="es-MX" sz="2300" dirty="0" smtClean="0"/>
              <a:t>El contribuyente podrá emitir un CFDI de tipo Traslado para amparar únicamente la propiedad de las mercancías durante el traslado.</a:t>
            </a:r>
            <a:endParaRPr lang="es-MX" sz="2300" dirty="0"/>
          </a:p>
        </p:txBody>
      </p:sp>
    </p:spTree>
    <p:extLst>
      <p:ext uri="{BB962C8B-B14F-4D97-AF65-F5344CB8AC3E}">
        <p14:creationId xmlns:p14="http://schemas.microsoft.com/office/powerpoint/2010/main" val="3696906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977" y="1283545"/>
            <a:ext cx="9485943" cy="561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11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66" y="1292572"/>
            <a:ext cx="9735225" cy="483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7" name="Imagen 6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10" name="40 Rectángulo"/>
          <p:cNvSpPr/>
          <p:nvPr/>
        </p:nvSpPr>
        <p:spPr>
          <a:xfrm>
            <a:off x="7381023" y="12700"/>
            <a:ext cx="65991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300" b="1" dirty="0" smtClean="0">
                <a:solidFill>
                  <a:schemeClr val="bg1"/>
                </a:solidFill>
                <a:cs typeface="ＭＳ Ｐゴシック" charset="0"/>
              </a:rPr>
              <a:t>Principales cambios</a:t>
            </a:r>
            <a:endParaRPr lang="es-MX" sz="3300" b="1" dirty="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4720798" y="1186186"/>
            <a:ext cx="10522377" cy="6709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 smtClean="0"/>
              <a:t>Se incorporan </a:t>
            </a:r>
            <a:r>
              <a:rPr lang="es-MX" sz="2400" dirty="0"/>
              <a:t>nuevos </a:t>
            </a:r>
            <a:r>
              <a:rPr lang="es-MX" sz="2400" b="1" dirty="0">
                <a:solidFill>
                  <a:srgbClr val="35A08E"/>
                </a:solidFill>
              </a:rPr>
              <a:t>tipos de </a:t>
            </a:r>
            <a:r>
              <a:rPr lang="es-MX" sz="2400" b="1" dirty="0" smtClean="0">
                <a:solidFill>
                  <a:srgbClr val="35A08E"/>
                </a:solidFill>
              </a:rPr>
              <a:t>comprobantes</a:t>
            </a:r>
            <a:r>
              <a:rPr lang="es-MX" sz="2400" dirty="0" smtClean="0"/>
              <a:t>.</a:t>
            </a:r>
            <a:endParaRPr lang="es-MX" sz="2400" b="1" dirty="0" smtClean="0">
              <a:solidFill>
                <a:schemeClr val="accent6"/>
              </a:solidFill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>
                <a:cs typeface="Arial" charset="0"/>
              </a:rPr>
              <a:t>Se incluye el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uso del comprobante</a:t>
            </a:r>
            <a:r>
              <a:rPr lang="es-MX" sz="2400" dirty="0">
                <a:solidFill>
                  <a:srgbClr val="35A08E"/>
                </a:solidFill>
                <a:cs typeface="Arial" charset="0"/>
              </a:rPr>
              <a:t> </a:t>
            </a:r>
            <a:r>
              <a:rPr lang="es-MX" sz="2400" dirty="0">
                <a:cs typeface="Arial" charset="0"/>
              </a:rPr>
              <a:t>desde el punto de vista del receptor</a:t>
            </a:r>
            <a:r>
              <a:rPr lang="es-MX" sz="2400" dirty="0" smtClean="0">
                <a:cs typeface="Arial" charset="0"/>
              </a:rPr>
              <a:t>.</a:t>
            </a:r>
            <a:endParaRPr lang="es-MX" sz="2400" dirty="0">
              <a:cs typeface="Arial" charset="0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 smtClean="0"/>
              <a:t>Uso</a:t>
            </a:r>
            <a:r>
              <a:rPr lang="es-MX" sz="2400" b="1" dirty="0" smtClean="0"/>
              <a:t> </a:t>
            </a:r>
            <a:r>
              <a:rPr lang="es-MX" sz="2400" dirty="0"/>
              <a:t>de las</a:t>
            </a:r>
            <a:r>
              <a:rPr lang="es-MX" sz="2400" dirty="0">
                <a:solidFill>
                  <a:srgbClr val="35A08E"/>
                </a:solidFill>
              </a:rPr>
              <a:t> </a:t>
            </a:r>
            <a:r>
              <a:rPr lang="es-MX" sz="2400" b="1" dirty="0">
                <a:solidFill>
                  <a:srgbClr val="35A08E"/>
                </a:solidFill>
              </a:rPr>
              <a:t>zonas horarias</a:t>
            </a:r>
            <a:r>
              <a:rPr lang="es-MX" sz="2400" dirty="0">
                <a:cs typeface="Arial" charset="0"/>
              </a:rPr>
              <a:t>, basado en el código postal del emisor</a:t>
            </a:r>
            <a:r>
              <a:rPr lang="es-MX" sz="2400" dirty="0" smtClean="0">
                <a:cs typeface="Arial" charset="0"/>
              </a:rPr>
              <a:t>.</a:t>
            </a:r>
            <a:endParaRPr lang="es-MX" sz="2400" dirty="0">
              <a:cs typeface="Arial" charset="0"/>
            </a:endParaRP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b="1" dirty="0" smtClean="0">
                <a:solidFill>
                  <a:srgbClr val="35A08E"/>
                </a:solidFill>
              </a:rPr>
              <a:t>Unificación</a:t>
            </a:r>
            <a:r>
              <a:rPr lang="es-MX" sz="2400" dirty="0" smtClean="0">
                <a:solidFill>
                  <a:schemeClr val="accent6"/>
                </a:solidFill>
              </a:rPr>
              <a:t> </a:t>
            </a:r>
            <a:r>
              <a:rPr lang="es-MX" sz="2400" dirty="0"/>
              <a:t>de catálogos y tipos de datos, comunes para CFDI </a:t>
            </a:r>
            <a:br>
              <a:rPr lang="es-MX" sz="2400" dirty="0"/>
            </a:br>
            <a:r>
              <a:rPr lang="es-MX" sz="2400" dirty="0" smtClean="0"/>
              <a:t>y complementos.</a:t>
            </a: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b="1" dirty="0">
                <a:solidFill>
                  <a:srgbClr val="35A08E"/>
                </a:solidFill>
              </a:rPr>
              <a:t>Método y forma de pago </a:t>
            </a:r>
            <a:r>
              <a:rPr lang="es-MX" sz="2400" dirty="0"/>
              <a:t>están invertidos respecto de la versión vigente.</a:t>
            </a: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 smtClean="0">
                <a:cs typeface="Arial" charset="0"/>
              </a:rPr>
              <a:t>Se </a:t>
            </a:r>
            <a:r>
              <a:rPr lang="es-MX" sz="2400" dirty="0">
                <a:cs typeface="Arial" charset="0"/>
              </a:rPr>
              <a:t>estandariza la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relación entre los comprobantes</a:t>
            </a:r>
            <a:r>
              <a:rPr lang="es-MX" sz="2400" b="1" dirty="0">
                <a:cs typeface="Arial" charset="0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 smtClean="0">
                <a:cs typeface="Arial" charset="0"/>
              </a:rPr>
              <a:t>Los </a:t>
            </a:r>
            <a:r>
              <a:rPr lang="es-MX" sz="2400" dirty="0">
                <a:cs typeface="Arial" charset="0"/>
              </a:rPr>
              <a:t>conceptos deben tener una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clave</a:t>
            </a:r>
            <a:r>
              <a:rPr lang="es-MX" sz="2400" b="1" dirty="0">
                <a:cs typeface="Arial" charset="0"/>
              </a:rPr>
              <a:t>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de producto </a:t>
            </a:r>
            <a:r>
              <a:rPr lang="es-MX" sz="2400" dirty="0">
                <a:cs typeface="Arial" charset="0"/>
              </a:rPr>
              <a:t>o servicio y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una unidad </a:t>
            </a:r>
            <a:br>
              <a:rPr lang="es-MX" sz="2400" b="1" dirty="0">
                <a:solidFill>
                  <a:srgbClr val="35A08E"/>
                </a:solidFill>
                <a:cs typeface="Arial" charset="0"/>
              </a:rPr>
            </a:br>
            <a:r>
              <a:rPr lang="es-MX" sz="2400" b="1" dirty="0" smtClean="0">
                <a:solidFill>
                  <a:srgbClr val="35A08E"/>
                </a:solidFill>
                <a:cs typeface="Arial" charset="0"/>
              </a:rPr>
              <a:t>de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medida estandarizada.</a:t>
            </a: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>
                <a:cs typeface="Arial" charset="0"/>
              </a:rPr>
              <a:t>Se incluye </a:t>
            </a:r>
            <a:r>
              <a:rPr lang="es-MX" sz="2400" b="1" dirty="0">
                <a:solidFill>
                  <a:srgbClr val="35A08E"/>
                </a:solidFill>
                <a:cs typeface="Arial" charset="0"/>
              </a:rPr>
              <a:t>por cada concepto sus descuentos e impuestos aplicables</a:t>
            </a:r>
            <a:r>
              <a:rPr lang="es-MX" sz="2400" b="1" dirty="0" smtClean="0">
                <a:cs typeface="Arial" charset="0"/>
              </a:rPr>
              <a:t>.</a:t>
            </a: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 smtClean="0"/>
              <a:t>La </a:t>
            </a:r>
            <a:r>
              <a:rPr lang="es-MX" sz="2400" b="1" dirty="0">
                <a:solidFill>
                  <a:srgbClr val="35A08E"/>
                </a:solidFill>
              </a:rPr>
              <a:t>s</a:t>
            </a:r>
            <a:r>
              <a:rPr lang="es-MX" sz="2400" b="1" dirty="0" smtClean="0">
                <a:solidFill>
                  <a:srgbClr val="35A08E"/>
                </a:solidFill>
              </a:rPr>
              <a:t>erie </a:t>
            </a:r>
            <a:r>
              <a:rPr lang="es-MX" sz="2400" b="1" dirty="0">
                <a:solidFill>
                  <a:srgbClr val="35A08E"/>
                </a:solidFill>
              </a:rPr>
              <a:t>y folio </a:t>
            </a:r>
            <a:r>
              <a:rPr lang="es-MX" sz="2400" dirty="0" smtClean="0"/>
              <a:t>se integran a la </a:t>
            </a:r>
            <a:r>
              <a:rPr lang="es-MX" sz="2400" dirty="0"/>
              <a:t>cadena original.</a:t>
            </a:r>
          </a:p>
          <a:p>
            <a:pPr marL="800100" lvl="1" indent="-342900" algn="just">
              <a:lnSpc>
                <a:spcPct val="150000"/>
              </a:lnSpc>
              <a:buFont typeface="Arial"/>
              <a:buChar char="•"/>
            </a:pPr>
            <a:r>
              <a:rPr lang="es-MX" sz="2400" dirty="0"/>
              <a:t>Se actualiza </a:t>
            </a:r>
            <a:r>
              <a:rPr lang="es-MX" sz="2400" b="1" dirty="0">
                <a:solidFill>
                  <a:srgbClr val="35A08E"/>
                </a:solidFill>
              </a:rPr>
              <a:t>el código </a:t>
            </a:r>
            <a:r>
              <a:rPr lang="es-MX" sz="2400" b="1" dirty="0" smtClean="0">
                <a:solidFill>
                  <a:srgbClr val="35A08E"/>
                </a:solidFill>
              </a:rPr>
              <a:t>QR </a:t>
            </a:r>
            <a:r>
              <a:rPr lang="es-MX" sz="2400" dirty="0">
                <a:cs typeface="Arial" charset="0"/>
              </a:rPr>
              <a:t>de la </a:t>
            </a:r>
            <a:r>
              <a:rPr lang="es-MX" sz="2400" dirty="0" smtClean="0">
                <a:cs typeface="Arial" charset="0"/>
              </a:rPr>
              <a:t>representación </a:t>
            </a:r>
            <a:r>
              <a:rPr lang="es-MX" sz="2400" dirty="0">
                <a:cs typeface="Arial" charset="0"/>
              </a:rPr>
              <a:t>impresa.</a:t>
            </a:r>
          </a:p>
        </p:txBody>
      </p:sp>
    </p:spTree>
    <p:extLst>
      <p:ext uri="{BB962C8B-B14F-4D97-AF65-F5344CB8AC3E}">
        <p14:creationId xmlns:p14="http://schemas.microsoft.com/office/powerpoint/2010/main" val="1324498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3766" y="1190387"/>
            <a:ext cx="9448198" cy="598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5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r_lí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5" name="Imagen 4" descr="Izq_lín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6" name="Imagen 5" descr="head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>
          <a:xfrm>
            <a:off x="2209082" y="0"/>
            <a:ext cx="11107976" cy="162326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idx="4294967295"/>
          </p:nvPr>
        </p:nvSpPr>
        <p:spPr>
          <a:xfrm>
            <a:off x="1506809" y="2009884"/>
            <a:ext cx="12873666" cy="31076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Facturación </a:t>
            </a: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Anticipos</a:t>
            </a:r>
            <a:endParaRPr lang="es-ES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926267" y="2009884"/>
            <a:ext cx="2034751" cy="872806"/>
          </a:xfrm>
          <a:prstGeom prst="rect">
            <a:avLst/>
          </a:prstGeom>
          <a:solidFill>
            <a:srgbClr val="981F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E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73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86517" y="1700852"/>
            <a:ext cx="97200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Dentro de la Guía de llenado de los comprobantes fiscales digitales por internet, publicada en el portal del SAT el 23 de mayo de 2017, se incluye el </a:t>
            </a:r>
            <a:r>
              <a:rPr lang="es-MX" sz="2200" dirty="0" err="1" smtClean="0"/>
              <a:t>Apendice</a:t>
            </a:r>
            <a:r>
              <a:rPr lang="es-MX" sz="2200" dirty="0" smtClean="0"/>
              <a:t> 6, relativo al</a:t>
            </a:r>
            <a:r>
              <a:rPr lang="x-none" sz="2200" dirty="0" smtClean="0"/>
              <a:t> </a:t>
            </a:r>
            <a:r>
              <a:rPr lang="x-none" sz="2200" dirty="0"/>
              <a:t>Procedimiento para la emisión de los CFDI en el caso de anticipos </a:t>
            </a:r>
            <a:r>
              <a:rPr lang="x-none" sz="2200" dirty="0" smtClean="0"/>
              <a:t>recibidos.</a:t>
            </a:r>
            <a:endParaRPr lang="x-none" sz="2200" dirty="0"/>
          </a:p>
        </p:txBody>
      </p:sp>
      <p:sp>
        <p:nvSpPr>
          <p:cNvPr id="11" name="Rectángulo 10"/>
          <p:cNvSpPr/>
          <p:nvPr/>
        </p:nvSpPr>
        <p:spPr>
          <a:xfrm>
            <a:off x="4686517" y="824091"/>
            <a:ext cx="4288199" cy="671774"/>
          </a:xfrm>
          <a:prstGeom prst="rect">
            <a:avLst/>
          </a:prstGeom>
          <a:gradFill flip="none" rotWithShape="1">
            <a:gsLst>
              <a:gs pos="0">
                <a:srgbClr val="00CC99">
                  <a:shade val="30000"/>
                  <a:satMod val="115000"/>
                </a:srgbClr>
              </a:gs>
              <a:gs pos="50000">
                <a:srgbClr val="00CC99">
                  <a:shade val="67500"/>
                  <a:satMod val="115000"/>
                </a:srgbClr>
              </a:gs>
              <a:gs pos="100000">
                <a:srgbClr val="00CC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Anticipos recibidos</a:t>
            </a:r>
            <a:endParaRPr lang="x-none" b="1" dirty="0"/>
          </a:p>
        </p:txBody>
      </p:sp>
      <p:sp>
        <p:nvSpPr>
          <p:cNvPr id="12" name="Rectángulo 11"/>
          <p:cNvSpPr/>
          <p:nvPr/>
        </p:nvSpPr>
        <p:spPr>
          <a:xfrm>
            <a:off x="8235740" y="3147402"/>
            <a:ext cx="6305341" cy="67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No se consideran anticipos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235740" y="3933225"/>
            <a:ext cx="6305341" cy="447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900" dirty="0"/>
              <a:t>La entrega de una cantidad por concepto de garantía o </a:t>
            </a:r>
            <a:r>
              <a:rPr lang="es-ES" sz="1900" dirty="0" smtClean="0"/>
              <a:t>depósito </a:t>
            </a:r>
          </a:p>
          <a:p>
            <a:pPr algn="just"/>
            <a:r>
              <a:rPr lang="es-ES" sz="1900" b="1" dirty="0" smtClean="0"/>
              <a:t>Ejemplo. </a:t>
            </a:r>
            <a:r>
              <a:rPr lang="es-ES" sz="1900" dirty="0" smtClean="0"/>
              <a:t>Depósito </a:t>
            </a:r>
            <a:r>
              <a:rPr lang="es-ES" sz="1900" dirty="0"/>
              <a:t>que en ocasiones se realiza por el arrendatario al arrendador para garantizar del pago de las rentas en el caso de un contrato de arrendamiento inmobiliario.</a:t>
            </a:r>
          </a:p>
          <a:p>
            <a:pPr algn="just"/>
            <a:endParaRPr lang="es-ES" sz="1900" dirty="0"/>
          </a:p>
          <a:p>
            <a:pPr algn="just"/>
            <a:endParaRPr lang="es-ES" sz="1900" dirty="0" smtClean="0"/>
          </a:p>
          <a:p>
            <a:pPr algn="just"/>
            <a:r>
              <a:rPr lang="es-ES" sz="1900" dirty="0"/>
              <a:t>En el caso de operaciones en las cuales ya exista </a:t>
            </a:r>
            <a:r>
              <a:rPr lang="es-ES" sz="1900" dirty="0" smtClean="0"/>
              <a:t>acuerdo entre las partes, </a:t>
            </a:r>
            <a:r>
              <a:rPr lang="es-ES" sz="1900" dirty="0"/>
              <a:t>sobre el bien o servicio que se va a adquirir y de su precio, aunque se trate de un acuerdo no </a:t>
            </a:r>
            <a:r>
              <a:rPr lang="es-ES" sz="1900" dirty="0" smtClean="0"/>
              <a:t>escrito.</a:t>
            </a:r>
          </a:p>
          <a:p>
            <a:pPr algn="just"/>
            <a:r>
              <a:rPr lang="es-ES" sz="1900" b="1" dirty="0" smtClean="0"/>
              <a:t>Ejemplo. </a:t>
            </a:r>
            <a:r>
              <a:rPr lang="es-ES" sz="1900" dirty="0" smtClean="0"/>
              <a:t>Cuando el </a:t>
            </a:r>
            <a:r>
              <a:rPr lang="es-ES" sz="1900" dirty="0"/>
              <a:t>comprador o adquirente del servicio realiza el pago de una parte </a:t>
            </a:r>
            <a:r>
              <a:rPr lang="es-ES" sz="1900" dirty="0" smtClean="0"/>
              <a:t>del precio acordado del bien o servicio, esta venta se considera pago en parcialidades </a:t>
            </a:r>
            <a:r>
              <a:rPr lang="es-ES" sz="1900" dirty="0"/>
              <a:t>y </a:t>
            </a:r>
            <a:r>
              <a:rPr lang="es-ES" sz="1900" dirty="0" smtClean="0"/>
              <a:t>no </a:t>
            </a:r>
            <a:r>
              <a:rPr lang="es-ES" sz="1900" dirty="0"/>
              <a:t>un anticipo</a:t>
            </a:r>
            <a:endParaRPr lang="x-none" sz="19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825" y="6373333"/>
            <a:ext cx="1344546" cy="13799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6045" y="3933225"/>
            <a:ext cx="1616326" cy="18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16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31604" y="2248372"/>
            <a:ext cx="9214476" cy="25222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 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95763" y="1419367"/>
            <a:ext cx="7246961" cy="436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Procedimientos de registro de anticipos: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631604" y="5447691"/>
            <a:ext cx="9214475" cy="24749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dirty="0"/>
              <a:t> 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173259" y="2297334"/>
            <a:ext cx="83462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solidFill>
                  <a:srgbClr val="504F4F"/>
                </a:solidFill>
                <a:latin typeface="+mj-lt"/>
              </a:rPr>
              <a:t> Facturación aplicando anticipo con CFDI de </a:t>
            </a:r>
            <a:r>
              <a:rPr lang="x-none" dirty="0" smtClean="0">
                <a:solidFill>
                  <a:srgbClr val="504F4F"/>
                </a:solidFill>
                <a:latin typeface="+mj-lt"/>
              </a:rPr>
              <a:t>egreso</a:t>
            </a:r>
            <a:endParaRPr lang="es-ES_tradnl" dirty="0" smtClean="0">
              <a:solidFill>
                <a:srgbClr val="504F4F"/>
              </a:solidFill>
              <a:latin typeface="+mj-lt"/>
            </a:endParaRPr>
          </a:p>
          <a:p>
            <a:endParaRPr lang="x-none" dirty="0" smtClean="0">
              <a:solidFill>
                <a:srgbClr val="504F4F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Emisión de un CFDI por el valor del anticipo </a:t>
            </a:r>
            <a:r>
              <a:rPr lang="x-none" dirty="0" smtClean="0">
                <a:latin typeface="+mj-lt"/>
              </a:rPr>
              <a:t>recibido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Emisión de un CFDI por el valor total de la operación</a:t>
            </a:r>
            <a:r>
              <a:rPr lang="x-none" dirty="0" smtClean="0"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 Emisión de un CFDI de tipo “Egreso”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426956" y="5586944"/>
            <a:ext cx="809258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dirty="0">
                <a:solidFill>
                  <a:srgbClr val="504F4F"/>
                </a:solidFill>
                <a:latin typeface="+mj-lt"/>
              </a:rPr>
              <a:t>Facturación aplicando anticipo con remanente de la </a:t>
            </a:r>
            <a:r>
              <a:rPr lang="x-none" dirty="0" smtClean="0">
                <a:solidFill>
                  <a:srgbClr val="504F4F"/>
                </a:solidFill>
                <a:latin typeface="+mj-lt"/>
              </a:rPr>
              <a:t>contraprestación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>
                <a:latin typeface="+mj-lt"/>
              </a:rPr>
              <a:t>Emisión de un CFDI por el valor del anticipo </a:t>
            </a:r>
            <a:r>
              <a:rPr lang="x-none" dirty="0" smtClean="0">
                <a:latin typeface="+mj-lt"/>
              </a:rPr>
              <a:t>recibido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dirty="0" smtClean="0">
                <a:latin typeface="+mj-lt"/>
              </a:rPr>
              <a:t>Emisión </a:t>
            </a:r>
            <a:r>
              <a:rPr lang="x-none" dirty="0">
                <a:latin typeface="+mj-lt"/>
              </a:rPr>
              <a:t>de un CFDI por el remanente de la contraprestación, relacionando el anticipo recibido</a:t>
            </a:r>
            <a:endParaRPr lang="x-none" dirty="0">
              <a:solidFill>
                <a:srgbClr val="504F4F"/>
              </a:solidFill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61900" y="2297334"/>
            <a:ext cx="939408" cy="9261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161900" y="5568325"/>
            <a:ext cx="939408" cy="872806"/>
          </a:xfrm>
          <a:prstGeom prst="rect">
            <a:avLst/>
          </a:prstGeom>
          <a:solidFill>
            <a:srgbClr val="4EB69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B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529582" y="8075148"/>
            <a:ext cx="49003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 smtClean="0">
                <a:solidFill>
                  <a:srgbClr val="504F4F"/>
                </a:solidFill>
              </a:rPr>
              <a:t>*Consulta la guía de llenado disponible en el portal del SAT</a:t>
            </a:r>
            <a:endParaRPr lang="x-none" sz="1500" dirty="0">
              <a:solidFill>
                <a:srgbClr val="504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0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815988" y="1046011"/>
            <a:ext cx="8513173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300" b="1" dirty="0"/>
          </a:p>
          <a:p>
            <a:endParaRPr lang="es-MX" sz="2300" b="1" dirty="0" smtClean="0"/>
          </a:p>
          <a:p>
            <a:r>
              <a:rPr lang="es-MX" sz="2300" dirty="0" smtClean="0"/>
              <a:t>La empresa “</a:t>
            </a:r>
            <a:r>
              <a:rPr lang="es-MX" sz="2300" dirty="0"/>
              <a:t>N</a:t>
            </a:r>
            <a:r>
              <a:rPr lang="es-MX" sz="2300" dirty="0" smtClean="0"/>
              <a:t>ueva Factura, S.A</a:t>
            </a:r>
            <a:r>
              <a:rPr lang="es-MX" sz="2300" dirty="0"/>
              <a:t>. de C.V</a:t>
            </a:r>
            <a:r>
              <a:rPr lang="es-MX" sz="2300" dirty="0" smtClean="0"/>
              <a:t>.”, </a:t>
            </a:r>
            <a:r>
              <a:rPr lang="es-MX" sz="2300" dirty="0"/>
              <a:t>con </a:t>
            </a:r>
            <a:r>
              <a:rPr lang="es-MX" sz="2300" dirty="0" smtClean="0"/>
              <a:t>RFC NUF150930AAA el 18 de julio recibe un anticipo de un cliente, se desconoce el bien que se va a adquirir y el precio.</a:t>
            </a:r>
            <a:endParaRPr lang="es-MX" sz="2300" dirty="0"/>
          </a:p>
          <a:p>
            <a:pPr algn="just"/>
            <a:endParaRPr lang="es-MX" sz="2300" dirty="0"/>
          </a:p>
          <a:p>
            <a:r>
              <a:rPr lang="es-MX" sz="2300" dirty="0"/>
              <a:t>Régimen fiscal del emisor: General de Ley Personas Morales</a:t>
            </a:r>
          </a:p>
          <a:p>
            <a:r>
              <a:rPr lang="es-MX" sz="2300" dirty="0" smtClean="0"/>
              <a:t>Operación: Anticipo</a:t>
            </a:r>
          </a:p>
          <a:p>
            <a:r>
              <a:rPr lang="es-MX" sz="2300" dirty="0" smtClean="0"/>
              <a:t>Fecha de anticipo: 18 de julio del 2017</a:t>
            </a:r>
          </a:p>
          <a:p>
            <a:r>
              <a:rPr lang="es-MX" sz="2300" dirty="0" smtClean="0"/>
              <a:t>Importe recibido: $ 348.00</a:t>
            </a:r>
          </a:p>
          <a:p>
            <a:endParaRPr lang="es-MX" sz="2300" dirty="0"/>
          </a:p>
          <a:p>
            <a:r>
              <a:rPr lang="es-MX" sz="2300" dirty="0" smtClean="0"/>
              <a:t>Hasta el 30 de julio se lleva a cabo la operación: venta de un par de tenis.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815988" y="6038577"/>
            <a:ext cx="80790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300" b="1" dirty="0" smtClean="0"/>
              <a:t>Emisión del CFDI:</a:t>
            </a:r>
          </a:p>
          <a:p>
            <a:endParaRPr lang="es-MX" sz="2300" b="1" dirty="0" smtClean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x-none" sz="2300" b="1" dirty="0">
                <a:solidFill>
                  <a:schemeClr val="accent1">
                    <a:lumMod val="75000"/>
                  </a:schemeClr>
                </a:solidFill>
              </a:rPr>
              <a:t>Emisión de un CFDI por el valor del anticipo recibido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 smtClean="0">
                <a:solidFill>
                  <a:srgbClr val="C00000"/>
                </a:solidFill>
              </a:rPr>
              <a:t>Emisión de un CFDI por el valor total de la operación.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300" dirty="0" smtClean="0">
                <a:solidFill>
                  <a:schemeClr val="accent3">
                    <a:lumMod val="75000"/>
                  </a:schemeClr>
                </a:solidFill>
              </a:rPr>
              <a:t>Emisión de un CFDI de tipo “Egreso</a:t>
            </a:r>
            <a:r>
              <a:rPr lang="x-none" sz="2300" dirty="0" smtClean="0"/>
              <a:t>”</a:t>
            </a:r>
            <a:endParaRPr lang="x-none" sz="2300" dirty="0"/>
          </a:p>
        </p:txBody>
      </p:sp>
      <p:sp>
        <p:nvSpPr>
          <p:cNvPr id="6" name="Rectángulo 5"/>
          <p:cNvSpPr/>
          <p:nvPr/>
        </p:nvSpPr>
        <p:spPr>
          <a:xfrm>
            <a:off x="4648617" y="1011905"/>
            <a:ext cx="7246961" cy="534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              Planteamiento: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08700" y="1011905"/>
            <a:ext cx="1339917" cy="574757"/>
          </a:xfrm>
          <a:prstGeom prst="rect">
            <a:avLst/>
          </a:prstGeom>
          <a:solidFill>
            <a:srgbClr val="981F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E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92528" y="51312"/>
            <a:ext cx="74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solidFill>
                  <a:schemeClr val="bg1"/>
                </a:solidFill>
              </a:rPr>
              <a:t>Caso práctico CFDI versión 3.3</a:t>
            </a:r>
          </a:p>
        </p:txBody>
      </p:sp>
    </p:spTree>
    <p:extLst>
      <p:ext uri="{BB962C8B-B14F-4D97-AF65-F5344CB8AC3E}">
        <p14:creationId xmlns:p14="http://schemas.microsoft.com/office/powerpoint/2010/main" val="3362719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106230" y="751907"/>
            <a:ext cx="61087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b="1" dirty="0">
                <a:solidFill>
                  <a:schemeClr val="accent1">
                    <a:lumMod val="75000"/>
                  </a:schemeClr>
                </a:solidFill>
              </a:rPr>
              <a:t>Emisión de un CFDI por el valor del anticipo recibido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404744" y="2096149"/>
            <a:ext cx="50860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rgbClr val="C00000"/>
                </a:solidFill>
              </a:rPr>
              <a:t>Emisión de un CFDI por el valor total de la </a:t>
            </a:r>
            <a:r>
              <a:rPr lang="es-MX" sz="1600" b="1" dirty="0" smtClean="0">
                <a:solidFill>
                  <a:srgbClr val="C00000"/>
                </a:solidFill>
              </a:rPr>
              <a:t>operación</a:t>
            </a:r>
            <a:endParaRPr lang="es-MX" sz="1600" b="1" dirty="0">
              <a:solidFill>
                <a:srgbClr val="C0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83915" y="3120907"/>
            <a:ext cx="3386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b="1" dirty="0">
                <a:solidFill>
                  <a:schemeClr val="accent3">
                    <a:lumMod val="75000"/>
                  </a:schemeClr>
                </a:solidFill>
              </a:rPr>
              <a:t>Emisión de un CFDI </a:t>
            </a:r>
            <a:r>
              <a:rPr lang="es-MX" sz="1600" b="1" dirty="0" smtClean="0">
                <a:solidFill>
                  <a:schemeClr val="accent3">
                    <a:lumMod val="75000"/>
                  </a:schemeClr>
                </a:solidFill>
              </a:rPr>
              <a:t>de tipo Egreso</a:t>
            </a:r>
            <a:endParaRPr lang="es-MX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" name="Agrupar 2"/>
          <p:cNvGrpSpPr/>
          <p:nvPr/>
        </p:nvGrpSpPr>
        <p:grpSpPr>
          <a:xfrm>
            <a:off x="7083178" y="2557260"/>
            <a:ext cx="4270686" cy="4880097"/>
            <a:chOff x="6940086" y="2557260"/>
            <a:chExt cx="4413778" cy="5043608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4744" y="2557260"/>
              <a:ext cx="3949120" cy="5043608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0" name="Rectángulo 9"/>
            <p:cNvSpPr/>
            <p:nvPr/>
          </p:nvSpPr>
          <p:spPr>
            <a:xfrm>
              <a:off x="6940086" y="7080699"/>
              <a:ext cx="388689" cy="398148"/>
            </a:xfrm>
            <a:prstGeom prst="rect">
              <a:avLst/>
            </a:prstGeom>
            <a:solidFill>
              <a:srgbClr val="3A9C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1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10788561" y="3396464"/>
              <a:ext cx="357279" cy="3878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2</a:t>
              </a:r>
              <a:endParaRPr lang="es-MX" dirty="0"/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3976477" y="1116117"/>
            <a:ext cx="3288434" cy="4977283"/>
            <a:chOff x="3739206" y="1186168"/>
            <a:chExt cx="3525705" cy="5336410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9206" y="1186168"/>
              <a:ext cx="3525705" cy="533641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6612413" y="1457044"/>
              <a:ext cx="401333" cy="405138"/>
            </a:xfrm>
            <a:prstGeom prst="rect">
              <a:avLst/>
            </a:prstGeom>
            <a:solidFill>
              <a:srgbClr val="3A9C7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1</a:t>
              </a: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5830726" y="4592098"/>
              <a:ext cx="374001" cy="400167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3</a:t>
              </a:r>
              <a:endParaRPr lang="es-MX"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1537816" y="3680591"/>
            <a:ext cx="3575855" cy="4566895"/>
            <a:chOff x="11418004" y="3680591"/>
            <a:chExt cx="3695667" cy="4719912"/>
          </a:xfrm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18004" y="3680591"/>
              <a:ext cx="3695667" cy="471991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3" name="Rectángulo 12"/>
            <p:cNvSpPr/>
            <p:nvPr/>
          </p:nvSpPr>
          <p:spPr>
            <a:xfrm>
              <a:off x="14198087" y="7992672"/>
              <a:ext cx="387640" cy="40783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2</a:t>
              </a:r>
              <a:endParaRPr lang="es-MX" dirty="0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13905852" y="7599712"/>
              <a:ext cx="353584" cy="318696"/>
            </a:xfrm>
            <a:prstGeom prst="rect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 smtClean="0"/>
                <a:t>3</a:t>
              </a:r>
              <a:endParaRPr lang="es-MX" dirty="0"/>
            </a:p>
          </p:txBody>
        </p:sp>
      </p:grpSp>
    </p:spTree>
    <p:extLst>
      <p:ext uri="{BB962C8B-B14F-4D97-AF65-F5344CB8AC3E}">
        <p14:creationId xmlns:p14="http://schemas.microsoft.com/office/powerpoint/2010/main" val="850097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11_Contacto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1" b="16823"/>
          <a:stretch/>
        </p:blipFill>
        <p:spPr>
          <a:xfrm>
            <a:off x="5815989" y="551615"/>
            <a:ext cx="9427186" cy="6786122"/>
          </a:xfrm>
          <a:prstGeom prst="rect">
            <a:avLst/>
          </a:prstGeom>
        </p:spPr>
      </p:pic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pic>
        <p:nvPicPr>
          <p:cNvPr id="5" name="Imagen 4" descr="10_SATmá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136" y="7690253"/>
            <a:ext cx="5112052" cy="41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12" name="Imagen 11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27" name="5 Rectángulo"/>
          <p:cNvSpPr/>
          <p:nvPr/>
        </p:nvSpPr>
        <p:spPr>
          <a:xfrm>
            <a:off x="5502059" y="935345"/>
            <a:ext cx="9536162" cy="746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b="1" dirty="0" smtClean="0">
                <a:solidFill>
                  <a:srgbClr val="35A08E"/>
                </a:solidFill>
              </a:rPr>
              <a:t>Fortalece </a:t>
            </a:r>
            <a:r>
              <a:rPr lang="es-MX" sz="2100" b="1" dirty="0">
                <a:solidFill>
                  <a:srgbClr val="35A08E"/>
                </a:solidFill>
              </a:rPr>
              <a:t>el procesamiento </a:t>
            </a:r>
            <a:r>
              <a:rPr lang="es-MX" sz="2100" dirty="0"/>
              <a:t>electrónico de datos. Permite automatizar procesos.</a:t>
            </a: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dirty="0"/>
              <a:t>Su estructura facilita la </a:t>
            </a:r>
            <a:r>
              <a:rPr lang="es-MX" sz="2100" b="1" dirty="0">
                <a:solidFill>
                  <a:srgbClr val="35A08E"/>
                </a:solidFill>
              </a:rPr>
              <a:t>interoperabilidad entre los sistemas</a:t>
            </a:r>
            <a:r>
              <a:rPr lang="es-MX" sz="2100" dirty="0">
                <a:solidFill>
                  <a:srgbClr val="35A08E"/>
                </a:solidFill>
              </a:rPr>
              <a:t> </a:t>
            </a:r>
            <a:r>
              <a:rPr lang="es-MX" sz="2100" dirty="0" smtClean="0">
                <a:solidFill>
                  <a:srgbClr val="35A08E"/>
                </a:solidFill>
              </a:rPr>
              <a:t/>
            </a:r>
            <a:br>
              <a:rPr lang="es-MX" sz="2100" dirty="0" smtClean="0">
                <a:solidFill>
                  <a:srgbClr val="35A08E"/>
                </a:solidFill>
              </a:rPr>
            </a:br>
            <a:r>
              <a:rPr lang="es-MX" sz="2100" i="1" dirty="0" smtClean="0"/>
              <a:t>(</a:t>
            </a:r>
            <a:r>
              <a:rPr lang="es-MX" sz="2100" i="1" dirty="0"/>
              <a:t>Contribuyente – Contribuyente  y Autoridad – Contribuyente).</a:t>
            </a: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b="1" dirty="0">
                <a:solidFill>
                  <a:srgbClr val="35A08E"/>
                </a:solidFill>
              </a:rPr>
              <a:t>Reduce las fuentes de información para las acciones de fiscalización</a:t>
            </a:r>
            <a:r>
              <a:rPr lang="es-MX" sz="2100" dirty="0"/>
              <a:t>, integrando en el CFDI información captada a través de reportes, declaraciones.</a:t>
            </a: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b="1" dirty="0" smtClean="0">
                <a:solidFill>
                  <a:srgbClr val="35A08E"/>
                </a:solidFill>
              </a:rPr>
              <a:t>Se facilita</a:t>
            </a:r>
            <a:r>
              <a:rPr lang="es-MX" sz="2100" dirty="0" smtClean="0"/>
              <a:t> </a:t>
            </a:r>
            <a:r>
              <a:rPr lang="es-MX" sz="2100" dirty="0"/>
              <a:t>la presentación de declaraciones con </a:t>
            </a:r>
            <a:r>
              <a:rPr lang="es-MX" sz="2100" b="1" dirty="0">
                <a:solidFill>
                  <a:srgbClr val="35A08E"/>
                </a:solidFill>
              </a:rPr>
              <a:t>información pre-llenada</a:t>
            </a:r>
            <a:r>
              <a:rPr lang="es-MX" sz="2100" dirty="0">
                <a:solidFill>
                  <a:srgbClr val="35A08E"/>
                </a:solidFill>
              </a:rPr>
              <a:t>.</a:t>
            </a: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b="1" dirty="0">
                <a:solidFill>
                  <a:srgbClr val="35A08E"/>
                </a:solidFill>
              </a:rPr>
              <a:t>Capta en forma inmediata la información</a:t>
            </a:r>
            <a:r>
              <a:rPr lang="es-MX" sz="2100" dirty="0">
                <a:solidFill>
                  <a:srgbClr val="35A08E"/>
                </a:solidFill>
              </a:rPr>
              <a:t> </a:t>
            </a:r>
            <a:r>
              <a:rPr lang="es-MX" sz="2100" dirty="0"/>
              <a:t>de las transacciones de los contribuyentes.</a:t>
            </a: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dirty="0"/>
              <a:t>Permite ofrecer al contribuyente </a:t>
            </a:r>
            <a:r>
              <a:rPr lang="es-MX" sz="2100" b="1" dirty="0">
                <a:solidFill>
                  <a:srgbClr val="35A08E"/>
                </a:solidFill>
              </a:rPr>
              <a:t>servicios electrónicos optimizados</a:t>
            </a:r>
            <a:r>
              <a:rPr lang="es-MX" sz="2100" dirty="0">
                <a:solidFill>
                  <a:srgbClr val="35A08E"/>
                </a:solidFill>
              </a:rPr>
              <a:t> </a:t>
            </a:r>
            <a:r>
              <a:rPr lang="es-MX" sz="2100" dirty="0"/>
              <a:t>con información precargada.</a:t>
            </a:r>
          </a:p>
          <a:p>
            <a:pPr marL="342900" indent="-342900" algn="just">
              <a:lnSpc>
                <a:spcPct val="150000"/>
              </a:lnSpc>
              <a:spcBef>
                <a:spcPts val="800"/>
              </a:spcBef>
              <a:buFont typeface="Wingdings" charset="2"/>
              <a:buChar char="ü"/>
            </a:pPr>
            <a:r>
              <a:rPr lang="es-MX" sz="2100" b="1" dirty="0">
                <a:solidFill>
                  <a:srgbClr val="35A08E"/>
                </a:solidFill>
              </a:rPr>
              <a:t>Agiliza los procesos tributarios</a:t>
            </a:r>
            <a:r>
              <a:rPr lang="es-MX" sz="2100" dirty="0">
                <a:solidFill>
                  <a:srgbClr val="35A08E"/>
                </a:solidFill>
              </a:rPr>
              <a:t> </a:t>
            </a:r>
            <a:r>
              <a:rPr lang="es-MX" sz="2100" dirty="0"/>
              <a:t>utilizando información captada a través de los CFDI.</a:t>
            </a:r>
          </a:p>
          <a:p>
            <a:pPr marL="342900" indent="-342900" algn="just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ü"/>
              <a:defRPr/>
            </a:pPr>
            <a:r>
              <a:rPr lang="es-MX" sz="2100" b="1" dirty="0">
                <a:solidFill>
                  <a:srgbClr val="35A08E"/>
                </a:solidFill>
              </a:rPr>
              <a:t>Consistencia de la información </a:t>
            </a:r>
            <a:r>
              <a:rPr lang="es-MX" sz="2100" dirty="0"/>
              <a:t>a fin de evitar discrepancias de cumplimiento.</a:t>
            </a:r>
          </a:p>
          <a:p>
            <a:pPr marL="342900" indent="-342900" algn="just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charset="2"/>
              <a:buChar char="ü"/>
              <a:defRPr/>
            </a:pPr>
            <a:r>
              <a:rPr lang="es-MX" sz="2100" b="1" dirty="0">
                <a:solidFill>
                  <a:srgbClr val="35A08E"/>
                </a:solidFill>
              </a:rPr>
              <a:t>Abatimiento de rechazo de facturas </a:t>
            </a:r>
            <a:r>
              <a:rPr lang="es-MX" sz="2100" dirty="0"/>
              <a:t>por inconsistencias de datos o cálculos</a:t>
            </a:r>
          </a:p>
        </p:txBody>
      </p:sp>
      <p:sp>
        <p:nvSpPr>
          <p:cNvPr id="28" name="40 Rectángulo"/>
          <p:cNvSpPr/>
          <p:nvPr/>
        </p:nvSpPr>
        <p:spPr>
          <a:xfrm>
            <a:off x="10126269" y="37520"/>
            <a:ext cx="381493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300" b="1" dirty="0" smtClean="0">
                <a:solidFill>
                  <a:schemeClr val="bg1"/>
                </a:solidFill>
                <a:cs typeface="ＭＳ Ｐゴシック" charset="0"/>
              </a:rPr>
              <a:t>Beneficios</a:t>
            </a:r>
            <a:endParaRPr lang="es-MX" sz="3300" b="1" dirty="0">
              <a:solidFill>
                <a:schemeClr val="bg1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1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8591111" y="13589"/>
            <a:ext cx="54644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300" b="1" dirty="0" smtClean="0">
                <a:solidFill>
                  <a:schemeClr val="bg1"/>
                </a:solidFill>
              </a:rPr>
              <a:t>Casos prácticos</a:t>
            </a:r>
            <a:endParaRPr lang="x-none" sz="3300" b="1" dirty="0">
              <a:solidFill>
                <a:schemeClr val="bg1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110487" y="1786229"/>
            <a:ext cx="67189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Facturación</a:t>
            </a:r>
            <a:r>
              <a:rPr lang="es-MX" sz="3000" dirty="0"/>
              <a:t/>
            </a:r>
            <a:br>
              <a:rPr lang="es-MX" sz="3000" dirty="0"/>
            </a:br>
            <a:r>
              <a:rPr lang="es-MX" sz="3000" i="1" dirty="0"/>
              <a:t>Registro de impuestos y descuentos</a:t>
            </a:r>
            <a:endParaRPr lang="x-none" sz="3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8110487" y="3121913"/>
            <a:ext cx="5967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 smtClean="0"/>
              <a:t>Facturación de m</a:t>
            </a:r>
            <a:r>
              <a:rPr lang="es-MX" sz="3000" i="1" dirty="0" smtClean="0"/>
              <a:t>uestras</a:t>
            </a:r>
            <a:endParaRPr lang="x-none" sz="3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110487" y="3936782"/>
            <a:ext cx="596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i="1" dirty="0" smtClean="0"/>
              <a:t>Comprobante de Egreso</a:t>
            </a:r>
            <a:r>
              <a:rPr lang="es-MX" sz="3000" i="1" dirty="0"/>
              <a:t/>
            </a:r>
            <a:br>
              <a:rPr lang="es-MX" sz="3000" i="1" dirty="0"/>
            </a:br>
            <a:r>
              <a:rPr lang="es-MX" sz="3000" i="1" dirty="0" smtClean="0"/>
              <a:t>(Devolución </a:t>
            </a:r>
            <a:r>
              <a:rPr lang="es-MX" sz="3000" i="1" dirty="0"/>
              <a:t>de mercancías)</a:t>
            </a:r>
            <a:endParaRPr lang="es-MX" sz="30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8110487" y="5261217"/>
            <a:ext cx="59673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i="1" dirty="0" smtClean="0"/>
              <a:t>Comprobante de Traslado</a:t>
            </a:r>
            <a:r>
              <a:rPr lang="es-MX" sz="3000" i="1" dirty="0"/>
              <a:t/>
            </a:r>
            <a:br>
              <a:rPr lang="es-MX" sz="3000" i="1" dirty="0"/>
            </a:br>
            <a:r>
              <a:rPr lang="es-MX" sz="3000" i="1" dirty="0" smtClean="0"/>
              <a:t>(Transporte </a:t>
            </a:r>
            <a:r>
              <a:rPr lang="es-MX" sz="3000" i="1" dirty="0"/>
              <a:t>de mercancías)</a:t>
            </a:r>
            <a:endParaRPr lang="es-MX" sz="3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110487" y="6631874"/>
            <a:ext cx="5967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i="1" dirty="0" smtClean="0"/>
              <a:t>Facturación de Anticipos</a:t>
            </a:r>
            <a:endParaRPr lang="es-MX" sz="3000" dirty="0"/>
          </a:p>
        </p:txBody>
      </p:sp>
      <p:sp>
        <p:nvSpPr>
          <p:cNvPr id="39" name="Rectángulo 38"/>
          <p:cNvSpPr/>
          <p:nvPr/>
        </p:nvSpPr>
        <p:spPr>
          <a:xfrm>
            <a:off x="5815989" y="1786229"/>
            <a:ext cx="2034751" cy="926125"/>
          </a:xfrm>
          <a:prstGeom prst="rect">
            <a:avLst/>
          </a:prstGeom>
          <a:solidFill>
            <a:srgbClr val="3A9C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5815989" y="2916343"/>
            <a:ext cx="2034751" cy="87280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B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815989" y="4073091"/>
            <a:ext cx="2034751" cy="87280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C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815989" y="5363891"/>
            <a:ext cx="2034751" cy="872806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D</a:t>
            </a:r>
            <a:endParaRPr lang="es-ES" sz="3500" b="1" dirty="0">
              <a:solidFill>
                <a:schemeClr val="bg1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815989" y="6505601"/>
            <a:ext cx="2034751" cy="872806"/>
          </a:xfrm>
          <a:prstGeom prst="rect">
            <a:avLst/>
          </a:prstGeom>
          <a:solidFill>
            <a:srgbClr val="981F6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 smtClean="0">
                <a:solidFill>
                  <a:schemeClr val="bg1"/>
                </a:solidFill>
              </a:rPr>
              <a:t>E</a:t>
            </a:r>
            <a:endParaRPr lang="es-ES" sz="3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80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er_líne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5" name="Imagen 4" descr="Izq_línea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2064"/>
            <a:ext cx="15243175" cy="6032553"/>
          </a:xfrm>
          <a:prstGeom prst="rect">
            <a:avLst/>
          </a:prstGeom>
        </p:spPr>
      </p:pic>
      <p:pic>
        <p:nvPicPr>
          <p:cNvPr id="6" name="Imagen 5" descr="header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3"/>
          <a:stretch/>
        </p:blipFill>
        <p:spPr>
          <a:xfrm>
            <a:off x="2209082" y="0"/>
            <a:ext cx="11107976" cy="162326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 idx="4294967295"/>
          </p:nvPr>
        </p:nvSpPr>
        <p:spPr>
          <a:xfrm>
            <a:off x="1506809" y="2009884"/>
            <a:ext cx="12873666" cy="310764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3600" dirty="0" smtClean="0"/>
              <a:t/>
            </a:r>
            <a:br>
              <a:rPr lang="es-MX" sz="3600" dirty="0" smtClean="0"/>
            </a:b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Facturación</a:t>
            </a:r>
            <a:b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Registro de impuestos </a:t>
            </a:r>
            <a:r>
              <a:rPr lang="es-MX" sz="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</a:t>
            </a:r>
            <a:r>
              <a:rPr lang="es-MX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descuentos</a:t>
            </a:r>
            <a:endParaRPr lang="es-ES" sz="5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926267" y="2009884"/>
            <a:ext cx="2034751" cy="926125"/>
          </a:xfrm>
          <a:prstGeom prst="rect">
            <a:avLst/>
          </a:prstGeom>
          <a:solidFill>
            <a:srgbClr val="3A9C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2581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692528" y="51312"/>
            <a:ext cx="74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solidFill>
                  <a:schemeClr val="bg1"/>
                </a:solidFill>
              </a:rPr>
              <a:t>Caso práctico CFDI versión 3.3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815988" y="2182003"/>
            <a:ext cx="801287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El 15 de julio del presente la empresa  “Nueva Factura” emitirá la factura por la venta de un par de zapatos para dama con costo de $ 1,500.00 y tienen un descuento del 10 %. El pago se realizo en una sola exhibición mediante una transferencia bancaria.</a:t>
            </a:r>
            <a:endParaRPr lang="es-MX" dirty="0"/>
          </a:p>
        </p:txBody>
      </p:sp>
      <p:sp>
        <p:nvSpPr>
          <p:cNvPr id="17" name="Rectángulo 16"/>
          <p:cNvSpPr/>
          <p:nvPr/>
        </p:nvSpPr>
        <p:spPr>
          <a:xfrm>
            <a:off x="4672430" y="1321305"/>
            <a:ext cx="7246961" cy="5347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tx1"/>
                </a:solidFill>
              </a:rPr>
              <a:t>              Planteamiento:</a:t>
            </a:r>
            <a:endParaRPr lang="x-none" b="1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300516" y="1321306"/>
            <a:ext cx="1371913" cy="534790"/>
          </a:xfrm>
          <a:prstGeom prst="rect">
            <a:avLst/>
          </a:prstGeom>
          <a:solidFill>
            <a:srgbClr val="3A9C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b="1" dirty="0">
                <a:solidFill>
                  <a:schemeClr val="bg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1756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9" name="25 CuadroTexto"/>
          <p:cNvSpPr txBox="1"/>
          <p:nvPr/>
        </p:nvSpPr>
        <p:spPr>
          <a:xfrm>
            <a:off x="5815990" y="1879092"/>
            <a:ext cx="8808222" cy="6740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B050"/>
                </a:solidFill>
              </a:rPr>
              <a:t>No</a:t>
            </a:r>
            <a:r>
              <a:rPr lang="es-MX" dirty="0" smtClean="0"/>
              <a:t> </a:t>
            </a:r>
            <a:r>
              <a:rPr lang="es-MX" dirty="0"/>
              <a:t>permite de manera parcial el </a:t>
            </a:r>
            <a:r>
              <a:rPr lang="es-MX" b="1" dirty="0">
                <a:solidFill>
                  <a:srgbClr val="00B050"/>
                </a:solidFill>
              </a:rPr>
              <a:t>registro</a:t>
            </a:r>
            <a:r>
              <a:rPr lang="es-MX" dirty="0"/>
              <a:t> de </a:t>
            </a:r>
            <a:r>
              <a:rPr lang="es-MX" b="1" dirty="0">
                <a:solidFill>
                  <a:srgbClr val="00B050"/>
                </a:solidFill>
              </a:rPr>
              <a:t>conceptos</a:t>
            </a:r>
            <a:r>
              <a:rPr lang="es-MX" dirty="0"/>
              <a:t> </a:t>
            </a:r>
            <a:endParaRPr lang="es-MX" dirty="0" smtClean="0"/>
          </a:p>
          <a:p>
            <a:pPr algn="just"/>
            <a:r>
              <a:rPr lang="es-MX" dirty="0"/>
              <a:t> </a:t>
            </a:r>
            <a:r>
              <a:rPr lang="es-MX" dirty="0" smtClean="0"/>
              <a:t>  con </a:t>
            </a:r>
            <a:r>
              <a:rPr lang="es-MX" b="1" dirty="0">
                <a:solidFill>
                  <a:srgbClr val="00B050"/>
                </a:solidFill>
              </a:rPr>
              <a:t>valor</a:t>
            </a:r>
            <a:r>
              <a:rPr lang="es-MX" dirty="0"/>
              <a:t> en </a:t>
            </a:r>
            <a:r>
              <a:rPr lang="es-MX" b="1" dirty="0" smtClean="0">
                <a:solidFill>
                  <a:srgbClr val="00B050"/>
                </a:solidFill>
              </a:rPr>
              <a:t>0</a:t>
            </a:r>
            <a:r>
              <a:rPr lang="es-MX" dirty="0" smtClean="0"/>
              <a:t>,</a:t>
            </a:r>
          </a:p>
          <a:p>
            <a:pPr algn="just"/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7030A0"/>
                </a:solidFill>
              </a:rPr>
              <a:t>No</a:t>
            </a:r>
            <a:r>
              <a:rPr lang="es-MX" dirty="0" smtClean="0"/>
              <a:t> </a:t>
            </a:r>
            <a:r>
              <a:rPr lang="es-MX" dirty="0"/>
              <a:t>permite el registro de </a:t>
            </a:r>
            <a:r>
              <a:rPr lang="es-MX" b="1" dirty="0">
                <a:solidFill>
                  <a:srgbClr val="7030A0"/>
                </a:solidFill>
              </a:rPr>
              <a:t>números</a:t>
            </a:r>
            <a:r>
              <a:rPr lang="es-MX" dirty="0"/>
              <a:t> en </a:t>
            </a:r>
            <a:r>
              <a:rPr lang="es-MX" b="1" dirty="0" smtClean="0">
                <a:solidFill>
                  <a:srgbClr val="7030A0"/>
                </a:solidFill>
              </a:rPr>
              <a:t>negativo</a:t>
            </a:r>
          </a:p>
          <a:p>
            <a:pPr algn="just"/>
            <a:endParaRPr lang="es-MX" b="1" dirty="0">
              <a:solidFill>
                <a:srgbClr val="7030A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Captura de algunos datos través del </a:t>
            </a:r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uso</a:t>
            </a:r>
            <a:r>
              <a:rPr lang="es-MX" dirty="0" smtClean="0"/>
              <a:t> de </a:t>
            </a:r>
            <a:r>
              <a:rPr lang="es-MX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catálogos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 smtClean="0"/>
              <a:t>Validación</a:t>
            </a:r>
            <a:r>
              <a:rPr lang="es-MX" dirty="0" smtClean="0"/>
              <a:t> del </a:t>
            </a:r>
            <a:r>
              <a:rPr lang="es-MX" b="1" dirty="0" smtClean="0"/>
              <a:t>RFC</a:t>
            </a:r>
            <a:r>
              <a:rPr lang="es-MX" dirty="0" smtClean="0"/>
              <a:t> del </a:t>
            </a:r>
            <a:r>
              <a:rPr lang="es-MX" b="1" dirty="0" smtClean="0"/>
              <a:t>receptor</a:t>
            </a:r>
          </a:p>
          <a:p>
            <a:pPr algn="just"/>
            <a:endParaRPr lang="es-MX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Se </a:t>
            </a:r>
            <a:r>
              <a:rPr lang="es-MX" b="1" dirty="0" smtClean="0">
                <a:solidFill>
                  <a:srgbClr val="FF0000"/>
                </a:solidFill>
              </a:rPr>
              <a:t>alinean</a:t>
            </a:r>
            <a:r>
              <a:rPr lang="es-MX" dirty="0" smtClean="0"/>
              <a:t> los campos </a:t>
            </a:r>
            <a:r>
              <a:rPr lang="es-MX" b="1" dirty="0" smtClean="0">
                <a:solidFill>
                  <a:srgbClr val="FF0000"/>
                </a:solidFill>
              </a:rPr>
              <a:t>Método de pago </a:t>
            </a:r>
            <a:r>
              <a:rPr lang="es-MX" dirty="0" smtClean="0"/>
              <a:t>y </a:t>
            </a:r>
            <a:r>
              <a:rPr lang="es-MX" b="1" dirty="0" smtClean="0">
                <a:solidFill>
                  <a:srgbClr val="FF0000"/>
                </a:solidFill>
              </a:rPr>
              <a:t>Forma de pago</a:t>
            </a:r>
          </a:p>
          <a:p>
            <a:pPr algn="just"/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dirty="0" smtClean="0"/>
              <a:t>conforme al CFF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 smtClean="0"/>
              <a:t>Tipos de </a:t>
            </a:r>
            <a:r>
              <a:rPr lang="es-MX" b="1" dirty="0" smtClean="0">
                <a:solidFill>
                  <a:srgbClr val="2B587F"/>
                </a:solidFill>
              </a:rPr>
              <a:t>atributos</a:t>
            </a:r>
            <a:r>
              <a:rPr lang="es-MX" dirty="0" smtClean="0"/>
              <a:t>: </a:t>
            </a:r>
            <a:r>
              <a:rPr lang="es-MX" b="1" dirty="0" smtClean="0">
                <a:solidFill>
                  <a:srgbClr val="2B587F"/>
                </a:solidFill>
              </a:rPr>
              <a:t>requerido</a:t>
            </a:r>
            <a:r>
              <a:rPr lang="es-MX" dirty="0" smtClean="0"/>
              <a:t>, </a:t>
            </a:r>
            <a:r>
              <a:rPr lang="es-MX" b="1" dirty="0" smtClean="0">
                <a:solidFill>
                  <a:srgbClr val="2B587F"/>
                </a:solidFill>
              </a:rPr>
              <a:t>opcional</a:t>
            </a:r>
            <a:r>
              <a:rPr lang="es-MX" dirty="0" smtClean="0"/>
              <a:t>, </a:t>
            </a:r>
            <a:r>
              <a:rPr lang="es-MX" b="1" dirty="0" smtClean="0">
                <a:solidFill>
                  <a:srgbClr val="2B587F"/>
                </a:solidFill>
              </a:rPr>
              <a:t>condicional</a:t>
            </a:r>
            <a:endParaRPr lang="es-MX" b="1" dirty="0">
              <a:solidFill>
                <a:srgbClr val="2B587F"/>
              </a:solidFill>
            </a:endParaRPr>
          </a:p>
          <a:p>
            <a:pPr algn="just"/>
            <a:endParaRPr lang="es-MX" dirty="0" smtClean="0"/>
          </a:p>
          <a:p>
            <a:pPr algn="just"/>
            <a:endParaRPr lang="es-MX" dirty="0"/>
          </a:p>
          <a:p>
            <a:pPr algn="just"/>
            <a:endParaRPr lang="es-MX" dirty="0" smtClean="0"/>
          </a:p>
        </p:txBody>
      </p:sp>
      <p:sp>
        <p:nvSpPr>
          <p:cNvPr id="10" name="CuadroTexto 9"/>
          <p:cNvSpPr txBox="1"/>
          <p:nvPr/>
        </p:nvSpPr>
        <p:spPr>
          <a:xfrm>
            <a:off x="5705716" y="1078691"/>
            <a:ext cx="2265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Consideraciones</a:t>
            </a:r>
            <a:endParaRPr lang="es-MX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692528" y="38484"/>
            <a:ext cx="74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solidFill>
                  <a:schemeClr val="bg1"/>
                </a:solidFill>
              </a:rPr>
              <a:t>Caso práctico CFDI versión 3.3</a:t>
            </a:r>
          </a:p>
        </p:txBody>
      </p:sp>
    </p:spTree>
    <p:extLst>
      <p:ext uri="{BB962C8B-B14F-4D97-AF65-F5344CB8AC3E}">
        <p14:creationId xmlns:p14="http://schemas.microsoft.com/office/powerpoint/2010/main" val="4229190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 descr="2header_Secundar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989" y="0"/>
            <a:ext cx="9445863" cy="704437"/>
          </a:xfrm>
          <a:prstGeom prst="rect">
            <a:avLst/>
          </a:prstGeom>
        </p:spPr>
      </p:pic>
      <p:pic>
        <p:nvPicPr>
          <p:cNvPr id="25" name="Imagen 24" descr="1header_Secund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12" y="0"/>
            <a:ext cx="5016447" cy="70443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815989" y="953190"/>
            <a:ext cx="7703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 smtClean="0">
                <a:solidFill>
                  <a:srgbClr val="0070C0"/>
                </a:solidFill>
              </a:rPr>
              <a:t>Clasificación del producto conforme </a:t>
            </a:r>
            <a:r>
              <a:rPr lang="es-MX" sz="3000" b="1" dirty="0">
                <a:solidFill>
                  <a:srgbClr val="0070C0"/>
                </a:solidFill>
              </a:rPr>
              <a:t>al catálogo </a:t>
            </a:r>
            <a:r>
              <a:rPr lang="es-MX" sz="3000" b="1" dirty="0" smtClean="0">
                <a:solidFill>
                  <a:srgbClr val="0070C0"/>
                </a:solidFill>
              </a:rPr>
              <a:t>de productos y servicios (</a:t>
            </a:r>
            <a:r>
              <a:rPr lang="es-MX" sz="3000" b="1" dirty="0" err="1" smtClean="0">
                <a:solidFill>
                  <a:srgbClr val="0070C0"/>
                </a:solidFill>
              </a:rPr>
              <a:t>c_ClaveProdServ</a:t>
            </a:r>
            <a:r>
              <a:rPr lang="es-MX" sz="3000" b="1" dirty="0" smtClean="0">
                <a:solidFill>
                  <a:srgbClr val="0070C0"/>
                </a:solidFill>
              </a:rPr>
              <a:t>)</a:t>
            </a:r>
            <a:endParaRPr lang="es-MX" sz="30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815989" y="2151880"/>
            <a:ext cx="70333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Ubicar en el Catálogo de Productos y Servicios los dos </a:t>
            </a:r>
          </a:p>
          <a:p>
            <a:pPr algn="just"/>
            <a:r>
              <a:rPr lang="es-MX" sz="2200" dirty="0" smtClean="0"/>
              <a:t>primeros dígitos, en este caso sería </a:t>
            </a:r>
            <a:r>
              <a:rPr lang="es-MX" sz="2200" b="1" dirty="0" smtClean="0"/>
              <a:t>“53”</a:t>
            </a:r>
            <a:r>
              <a:rPr lang="es-MX" sz="2200" dirty="0" smtClean="0"/>
              <a:t>, “calzado, ropa, </a:t>
            </a:r>
          </a:p>
          <a:p>
            <a:pPr algn="just"/>
            <a:r>
              <a:rPr lang="es-MX" sz="2200" dirty="0" smtClean="0"/>
              <a:t>maletas y artículos de tocador.”</a:t>
            </a:r>
            <a:endParaRPr lang="es-MX" sz="2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815989" y="3534678"/>
            <a:ext cx="6041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Posteriormente ubica los siguientes dos dígitos, en este caso son el </a:t>
            </a:r>
            <a:r>
              <a:rPr lang="es-MX" sz="2200" b="1" dirty="0" smtClean="0"/>
              <a:t>1</a:t>
            </a:r>
            <a:r>
              <a:rPr lang="es-MX" sz="2200" dirty="0" smtClean="0"/>
              <a:t> y </a:t>
            </a:r>
            <a:r>
              <a:rPr lang="es-MX" sz="2200" b="1" dirty="0"/>
              <a:t>1</a:t>
            </a:r>
            <a:r>
              <a:rPr lang="es-MX" sz="2200" dirty="0" smtClean="0"/>
              <a:t> que corresponden a calzado.</a:t>
            </a:r>
            <a:endParaRPr lang="es-MX" sz="2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54424" y="4577130"/>
            <a:ext cx="6994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A continuación ubica los siguiente dos dígitos, en este caso </a:t>
            </a:r>
          </a:p>
          <a:p>
            <a:pPr algn="just"/>
            <a:r>
              <a:rPr lang="es-MX" sz="2200" dirty="0" smtClean="0"/>
              <a:t>el </a:t>
            </a:r>
            <a:r>
              <a:rPr lang="es-MX" sz="2200" b="1" dirty="0" smtClean="0"/>
              <a:t>1</a:t>
            </a:r>
            <a:r>
              <a:rPr lang="es-MX" sz="2200" dirty="0" smtClean="0"/>
              <a:t> y el </a:t>
            </a:r>
            <a:r>
              <a:rPr lang="es-MX" sz="2200" b="1" dirty="0"/>
              <a:t>6</a:t>
            </a:r>
            <a:r>
              <a:rPr lang="es-MX" sz="2200" dirty="0" smtClean="0"/>
              <a:t> </a:t>
            </a:r>
            <a:r>
              <a:rPr lang="es-MX" sz="2200" dirty="0"/>
              <a:t>que corresponden a </a:t>
            </a:r>
            <a:r>
              <a:rPr lang="es-MX" sz="2200" dirty="0" smtClean="0"/>
              <a:t>zapatos</a:t>
            </a:r>
            <a:endParaRPr lang="es-MX" sz="2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854424" y="5554859"/>
            <a:ext cx="69557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dirty="0" smtClean="0"/>
              <a:t>Finalmente identifica los últimos dos dígitos que</a:t>
            </a:r>
          </a:p>
          <a:p>
            <a:pPr algn="just"/>
            <a:r>
              <a:rPr lang="es-MX" sz="2200" dirty="0" smtClean="0"/>
              <a:t> identifican el producto en específico, en este caso </a:t>
            </a:r>
            <a:r>
              <a:rPr lang="es-MX" sz="2200" b="1" dirty="0" smtClean="0"/>
              <a:t>02</a:t>
            </a:r>
            <a:r>
              <a:rPr lang="es-MX" sz="2200" dirty="0" smtClean="0"/>
              <a:t>,</a:t>
            </a:r>
          </a:p>
          <a:p>
            <a:pPr algn="just"/>
            <a:r>
              <a:rPr lang="es-MX" sz="2200" dirty="0" smtClean="0"/>
              <a:t> </a:t>
            </a:r>
            <a:r>
              <a:rPr lang="es-MX" sz="2200" dirty="0"/>
              <a:t>Zapatos para </a:t>
            </a:r>
            <a:r>
              <a:rPr lang="es-MX" sz="2200" dirty="0" smtClean="0"/>
              <a:t>mujer</a:t>
            </a:r>
            <a:endParaRPr lang="es-MX" sz="2200" dirty="0"/>
          </a:p>
        </p:txBody>
      </p:sp>
      <p:sp>
        <p:nvSpPr>
          <p:cNvPr id="15" name="Rectángulo 14"/>
          <p:cNvSpPr/>
          <p:nvPr/>
        </p:nvSpPr>
        <p:spPr>
          <a:xfrm>
            <a:off x="12810166" y="2275692"/>
            <a:ext cx="2327176" cy="623484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División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2794320" y="3664590"/>
            <a:ext cx="2327176" cy="624688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Subcategoría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2782118" y="4577130"/>
            <a:ext cx="2327176" cy="695744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Clase</a:t>
            </a:r>
            <a:endParaRPr lang="es-MX" b="1" i="1" dirty="0">
              <a:solidFill>
                <a:schemeClr val="bg1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2782118" y="5670069"/>
            <a:ext cx="2327176" cy="679895"/>
          </a:xfrm>
          <a:prstGeom prst="rect">
            <a:avLst/>
          </a:prstGeom>
          <a:solidFill>
            <a:srgbClr val="012D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Subclase</a:t>
            </a:r>
            <a:endParaRPr lang="es-MX" b="1" i="1" dirty="0">
              <a:solidFill>
                <a:schemeClr val="bg1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247" y="6553517"/>
            <a:ext cx="5429025" cy="1895171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6692528" y="38484"/>
            <a:ext cx="74570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000" b="1" dirty="0">
                <a:solidFill>
                  <a:schemeClr val="bg1"/>
                </a:solidFill>
              </a:rPr>
              <a:t>Caso práctico CFDI versión 3.3</a:t>
            </a:r>
          </a:p>
        </p:txBody>
      </p:sp>
    </p:spTree>
    <p:extLst>
      <p:ext uri="{BB962C8B-B14F-4D97-AF65-F5344CB8AC3E}">
        <p14:creationId xmlns:p14="http://schemas.microsoft.com/office/powerpoint/2010/main" val="2349232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1293</Words>
  <Application>Microsoft Office PowerPoint</Application>
  <PresentationFormat>Personalizado</PresentationFormat>
  <Paragraphs>203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ＭＳ Ｐゴシック</vt:lpstr>
      <vt:lpstr>Arial</vt:lpstr>
      <vt:lpstr>Calibri</vt:lpstr>
      <vt:lpstr>Wingdings</vt:lpstr>
      <vt:lpstr>Tema de Office</vt:lpstr>
      <vt:lpstr>Casos prácticos con  la Nueva Factura</vt:lpstr>
      <vt:lpstr>Presentación de PowerPoint</vt:lpstr>
      <vt:lpstr>Presentación de PowerPoint</vt:lpstr>
      <vt:lpstr>Presentación de PowerPoint</vt:lpstr>
      <vt:lpstr>Presentación de PowerPoint</vt:lpstr>
      <vt:lpstr> Facturación Registro de impuestos y descuentos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Facturación de Muestras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Comprobante de Egreso (Devolución de mercancías)</vt:lpstr>
      <vt:lpstr>Presentación de PowerPoint</vt:lpstr>
      <vt:lpstr>Presentación de PowerPoint</vt:lpstr>
      <vt:lpstr>Presentación de PowerPoint</vt:lpstr>
      <vt:lpstr>Presentación de PowerPoint</vt:lpstr>
      <vt:lpstr> Comprobante de Traslado (Transporte de mercancías)</vt:lpstr>
      <vt:lpstr>Presentación de PowerPoint</vt:lpstr>
      <vt:lpstr>Presentación de PowerPoint</vt:lpstr>
      <vt:lpstr>Presentación de PowerPoint</vt:lpstr>
      <vt:lpstr>Presentación de PowerPoint</vt:lpstr>
      <vt:lpstr>Facturación de Anticipos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karina muñoz flores</dc:creator>
  <cp:lastModifiedBy>Karina Muñoz Flores</cp:lastModifiedBy>
  <cp:revision>118</cp:revision>
  <dcterms:created xsi:type="dcterms:W3CDTF">2017-03-28T16:15:16Z</dcterms:created>
  <dcterms:modified xsi:type="dcterms:W3CDTF">2017-06-21T16:03:18Z</dcterms:modified>
</cp:coreProperties>
</file>